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277" r:id="rId43"/>
    <p:sldId id="278" r:id="rId44"/>
    <p:sldId id="279" r:id="rId45"/>
    <p:sldId id="280" r:id="rId46"/>
    <p:sldId id="281" r:id="rId47"/>
    <p:sldId id="282" r:id="rId48"/>
    <p:sldId id="283" r:id="rId49"/>
    <p:sldId id="284" r:id="rId50"/>
    <p:sldId id="285" r:id="rId51"/>
    <p:sldId id="286" r:id="rId52"/>
    <p:sldId id="287" r:id="rId53"/>
    <p:sldId id="288" r:id="rId54"/>
    <p:sldId id="289" r:id="rId55"/>
    <p:sldId id="290" r:id="rId56"/>
    <p:sldId id="291" r:id="rId57"/>
    <p:sldId id="292" r:id="rId58"/>
    <p:sldId id="293" r:id="rId59"/>
    <p:sldId id="294" r:id="rId60"/>
    <p:sldId id="295" r:id="rId61"/>
    <p:sldId id="296" r:id="rId62"/>
    <p:sldId id="297" r:id="rId63"/>
    <p:sldId id="298" r:id="rId64"/>
    <p:sldId id="299" r:id="rId65"/>
    <p:sldId id="300" r:id="rId66"/>
    <p:sldId id="301" r:id="rId67"/>
    <p:sldId id="302" r:id="rId68"/>
    <p:sldId id="303" r:id="rId69"/>
    <p:sldId id="304" r:id="rId70"/>
    <p:sldId id="305" r:id="rId71"/>
    <p:sldId id="306" r:id="rId72"/>
    <p:sldId id="307" r:id="rId73"/>
    <p:sldId id="308" r:id="rId74"/>
    <p:sldId id="309" r:id="rId75"/>
    <p:sldId id="310" r:id="rId76"/>
    <p:sldId id="311" r:id="rId77"/>
    <p:sldId id="312" r:id="rId78"/>
    <p:sldId id="313" r:id="rId79"/>
    <p:sldId id="314" r:id="rId80"/>
    <p:sldId id="315" r:id="rId81"/>
    <p:sldId id="316" r:id="rId82"/>
    <p:sldId id="317" r:id="rId83"/>
    <p:sldId id="318" r:id="rId84"/>
    <p:sldId id="319" r:id="rId85"/>
    <p:sldId id="320" r:id="rId86"/>
    <p:sldId id="321" r:id="rId87"/>
    <p:sldId id="322" r:id="rId88"/>
    <p:sldId id="323"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02F9CB-79A3-461A-9C08-46A789726D41}" type="datetimeFigureOut">
              <a:rPr lang="en-US" smtClean="0"/>
              <a:pPr/>
              <a:t>12/28/2019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1ED99-0DB1-455F-9B51-3C5D56EB1DB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51ED99-0DB1-455F-9B51-3C5D56EB1DBE}" type="slidenum">
              <a:rPr lang="en-US" smtClean="0"/>
              <a:pPr/>
              <a:t>87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198F7-8C4D-46E4-9BD1-E7C6A974C79D}"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799367-A8BB-4EA7-8D59-693FA2B063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198F7-8C4D-46E4-9BD1-E7C6A974C79D}"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99367-A8BB-4EA7-8D59-693FA2B0631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THE THERAPEUTICS OF FEVERS</a:t>
            </a:r>
            <a:endParaRPr lang="en-US" b="1" dirty="0">
              <a:solidFill>
                <a:srgbClr val="FF0000"/>
              </a:solidFill>
            </a:endParaRPr>
          </a:p>
        </p:txBody>
      </p:sp>
      <p:sp>
        <p:nvSpPr>
          <p:cNvPr id="3" name="Subtitle 2"/>
          <p:cNvSpPr>
            <a:spLocks noGrp="1"/>
          </p:cNvSpPr>
          <p:nvPr>
            <p:ph type="subTitle" idx="1"/>
          </p:nvPr>
        </p:nvSpPr>
        <p:spPr>
          <a:xfrm>
            <a:off x="3886200" y="3886200"/>
            <a:ext cx="3886200" cy="1752600"/>
          </a:xfrm>
        </p:spPr>
        <p:txBody>
          <a:bodyPr>
            <a:normAutofit fontScale="55000" lnSpcReduction="20000"/>
          </a:bodyPr>
          <a:lstStyle/>
          <a:p>
            <a:r>
              <a:rPr lang="en-US" dirty="0" smtClean="0">
                <a:solidFill>
                  <a:srgbClr val="FF0000"/>
                </a:solidFill>
              </a:rPr>
              <a:t>DR. CHANDRA HASAN.C.M, MD(</a:t>
            </a:r>
            <a:r>
              <a:rPr lang="en-US" dirty="0" err="1" smtClean="0">
                <a:solidFill>
                  <a:srgbClr val="FF0000"/>
                </a:solidFill>
              </a:rPr>
              <a:t>Hom</a:t>
            </a:r>
            <a:r>
              <a:rPr lang="en-US" dirty="0" smtClean="0">
                <a:solidFill>
                  <a:srgbClr val="FF0000"/>
                </a:solidFill>
              </a:rPr>
              <a:t>),</a:t>
            </a:r>
          </a:p>
          <a:p>
            <a:r>
              <a:rPr lang="en-US" dirty="0" smtClean="0">
                <a:solidFill>
                  <a:srgbClr val="FF0000"/>
                </a:solidFill>
              </a:rPr>
              <a:t>ASSOCIATED PROFESSOR,</a:t>
            </a:r>
          </a:p>
          <a:p>
            <a:r>
              <a:rPr lang="en-US" dirty="0" smtClean="0">
                <a:solidFill>
                  <a:srgbClr val="FF0000"/>
                </a:solidFill>
              </a:rPr>
              <a:t>DEPT OF REPERTORY,</a:t>
            </a:r>
          </a:p>
          <a:p>
            <a:r>
              <a:rPr lang="en-US" dirty="0" smtClean="0">
                <a:solidFill>
                  <a:srgbClr val="FF0000"/>
                </a:solidFill>
              </a:rPr>
              <a:t>SARADA KRISHNA HOMOEPATHIC MEDICAL COLLEGE,</a:t>
            </a:r>
          </a:p>
          <a:p>
            <a:r>
              <a:rPr lang="en-US" dirty="0" smtClean="0">
                <a:solidFill>
                  <a:srgbClr val="FF0000"/>
                </a:solidFill>
              </a:rPr>
              <a:t>KULASEKHARAM </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remedy be selected from the totality of the objective and subjective symptoms and miasmatic nature, the patient may be cured in any stage of fever.</a:t>
            </a:r>
          </a:p>
          <a:p>
            <a:pPr>
              <a:buNone/>
            </a:pPr>
            <a:r>
              <a:rPr lang="en-US" sz="2800" dirty="0" smtClean="0">
                <a:solidFill>
                  <a:srgbClr val="7030A0"/>
                </a:solidFill>
              </a:rPr>
              <a:t>             After the preface the author explained detaildly about cause, varieties of fevers, case taking, treatment, sanitation and diet for fevers, under the following headings (principles).</a:t>
            </a:r>
          </a:p>
          <a:p>
            <a:pPr>
              <a:buNone/>
            </a:pPr>
            <a:r>
              <a:rPr lang="en-US" sz="2800" b="1" dirty="0" smtClean="0">
                <a:solidFill>
                  <a:srgbClr val="7030A0"/>
                </a:solidFill>
              </a:rPr>
              <a:t>               The principles are the following : </a:t>
            </a:r>
          </a:p>
          <a:p>
            <a:pPr>
              <a:buNone/>
            </a:pPr>
            <a:r>
              <a:rPr lang="en-US" sz="2800" dirty="0" smtClean="0">
                <a:solidFill>
                  <a:srgbClr val="7030A0"/>
                </a:solidFill>
              </a:rPr>
              <a:t>       1, The cause.</a:t>
            </a:r>
          </a:p>
          <a:p>
            <a:pPr>
              <a:buNone/>
            </a:pPr>
            <a:r>
              <a:rPr lang="en-US" sz="2800" dirty="0" smtClean="0">
                <a:solidFill>
                  <a:srgbClr val="7030A0"/>
                </a:solidFill>
              </a:rPr>
              <a:t>       2, Malarial theory (marsh  miasm).</a:t>
            </a:r>
          </a:p>
          <a:p>
            <a:pPr>
              <a:buNone/>
            </a:pPr>
            <a:r>
              <a:rPr lang="en-US" sz="2800" dirty="0" smtClean="0">
                <a:solidFill>
                  <a:srgbClr val="7030A0"/>
                </a:solidFill>
              </a:rPr>
              <a:t>       3, The psoric diathesis.</a:t>
            </a:r>
          </a:p>
          <a:p>
            <a:pPr>
              <a:buNone/>
            </a:pPr>
            <a:r>
              <a:rPr lang="en-US" sz="2800" dirty="0" smtClean="0">
                <a:solidFill>
                  <a:srgbClr val="7030A0"/>
                </a:solidFill>
              </a:rPr>
              <a:t>       4, Similia is the never failing guide.</a:t>
            </a:r>
          </a:p>
          <a:p>
            <a:pPr>
              <a:buNone/>
            </a:pPr>
            <a:r>
              <a:rPr lang="en-US" sz="2800" dirty="0" smtClean="0">
                <a:solidFill>
                  <a:srgbClr val="7030A0"/>
                </a:solidFill>
              </a:rPr>
              <a:t>       5, Examination of the patient.</a:t>
            </a:r>
          </a:p>
          <a:p>
            <a:pPr>
              <a:buNone/>
            </a:pPr>
            <a:r>
              <a:rPr lang="en-US" sz="2800" dirty="0" smtClean="0">
                <a:solidFill>
                  <a:srgbClr val="7030A0"/>
                </a:solidFill>
              </a:rPr>
              <a:t>       6, The genus epidemicus.</a:t>
            </a:r>
          </a:p>
          <a:p>
            <a:pPr>
              <a:buNone/>
            </a:pPr>
            <a:endParaRPr lang="en-US" sz="2800" dirty="0" smtClean="0"/>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t>         </a:t>
            </a:r>
            <a:r>
              <a:rPr lang="en-US" sz="2800" dirty="0" smtClean="0">
                <a:solidFill>
                  <a:srgbClr val="7030A0"/>
                </a:solidFill>
              </a:rPr>
              <a:t>7, When to administer the remedy.</a:t>
            </a:r>
          </a:p>
          <a:p>
            <a:pPr>
              <a:buNone/>
            </a:pPr>
            <a:r>
              <a:rPr lang="en-US" sz="2800" dirty="0" smtClean="0">
                <a:solidFill>
                  <a:srgbClr val="7030A0"/>
                </a:solidFill>
              </a:rPr>
              <a:t>        8, The similimum.</a:t>
            </a:r>
          </a:p>
          <a:p>
            <a:pPr>
              <a:buNone/>
            </a:pPr>
            <a:r>
              <a:rPr lang="en-US" sz="2800" dirty="0" smtClean="0">
                <a:solidFill>
                  <a:srgbClr val="7030A0"/>
                </a:solidFill>
              </a:rPr>
              <a:t>         9, Analysis of a case.</a:t>
            </a:r>
          </a:p>
          <a:p>
            <a:pPr>
              <a:buNone/>
            </a:pPr>
            <a:r>
              <a:rPr lang="en-US" sz="2800" dirty="0" smtClean="0">
                <a:solidFill>
                  <a:srgbClr val="7030A0"/>
                </a:solidFill>
              </a:rPr>
              <a:t>         10, The potency.</a:t>
            </a:r>
          </a:p>
          <a:p>
            <a:pPr>
              <a:buNone/>
            </a:pPr>
            <a:r>
              <a:rPr lang="en-US" sz="2800" dirty="0" smtClean="0">
                <a:solidFill>
                  <a:srgbClr val="7030A0"/>
                </a:solidFill>
              </a:rPr>
              <a:t>         11, Characteristics.</a:t>
            </a:r>
          </a:p>
          <a:p>
            <a:pPr>
              <a:buNone/>
            </a:pPr>
            <a:r>
              <a:rPr lang="en-US" sz="2800" dirty="0" smtClean="0">
                <a:solidFill>
                  <a:srgbClr val="7030A0"/>
                </a:solidFill>
              </a:rPr>
              <a:t>         12, The clinical case.</a:t>
            </a:r>
          </a:p>
          <a:p>
            <a:pPr>
              <a:buNone/>
            </a:pPr>
            <a:r>
              <a:rPr lang="en-US" sz="2800" dirty="0" smtClean="0">
                <a:solidFill>
                  <a:srgbClr val="7030A0"/>
                </a:solidFill>
              </a:rPr>
              <a:t>         13, Typhoid, typhus, continued fever.</a:t>
            </a:r>
          </a:p>
          <a:p>
            <a:pPr>
              <a:buNone/>
            </a:pPr>
            <a:r>
              <a:rPr lang="en-US" sz="2800" dirty="0" smtClean="0">
                <a:solidFill>
                  <a:srgbClr val="7030A0"/>
                </a:solidFill>
              </a:rPr>
              <a:t>         14, The anamnesis.</a:t>
            </a:r>
          </a:p>
          <a:p>
            <a:pPr>
              <a:buNone/>
            </a:pPr>
            <a:r>
              <a:rPr lang="en-US" sz="2800" dirty="0" smtClean="0">
                <a:solidFill>
                  <a:srgbClr val="7030A0"/>
                </a:solidFill>
              </a:rPr>
              <a:t>         15, The name : Its use and abuse.</a:t>
            </a:r>
          </a:p>
          <a:p>
            <a:pPr>
              <a:buNone/>
            </a:pPr>
            <a:r>
              <a:rPr lang="en-US" sz="2800" dirty="0" smtClean="0">
                <a:solidFill>
                  <a:srgbClr val="7030A0"/>
                </a:solidFill>
              </a:rPr>
              <a:t>         16, The true case of typhoid.</a:t>
            </a:r>
          </a:p>
          <a:p>
            <a:pPr>
              <a:buNone/>
            </a:pPr>
            <a:r>
              <a:rPr lang="en-US" sz="2800" dirty="0" smtClean="0">
                <a:solidFill>
                  <a:srgbClr val="7030A0"/>
                </a:solidFill>
              </a:rPr>
              <a:t>         17, The tendency relapse.</a:t>
            </a:r>
          </a:p>
          <a:p>
            <a:pPr>
              <a:buNone/>
            </a:pPr>
            <a:r>
              <a:rPr lang="en-US" sz="2800" dirty="0" smtClean="0">
                <a:solidFill>
                  <a:srgbClr val="7030A0"/>
                </a:solidFill>
              </a:rPr>
              <a:t>         18, Sanitation the sick room.</a:t>
            </a:r>
          </a:p>
          <a:p>
            <a:pPr>
              <a:buNone/>
            </a:pPr>
            <a:r>
              <a:rPr lang="en-US" sz="2800" dirty="0" smtClean="0">
                <a:solidFill>
                  <a:srgbClr val="7030A0"/>
                </a:solidFill>
              </a:rPr>
              <a:t>         19, The diet of the typhoid.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1, The cause : </a:t>
            </a:r>
            <a:r>
              <a:rPr lang="en-US" sz="2800" dirty="0" smtClean="0">
                <a:solidFill>
                  <a:srgbClr val="7030A0"/>
                </a:solidFill>
              </a:rPr>
              <a:t>Physicians rarely, doubtlessly formulate a theory for the cause of intermittent or other fevers (identified causes through investigations). If the treatment adapted according to the theory of cause and name of the disease, instead of totality of symptoms – subjectives and objectives presented by the patient, the result will be failure.</a:t>
            </a:r>
          </a:p>
          <a:p>
            <a:pPr>
              <a:buNone/>
            </a:pPr>
            <a:r>
              <a:rPr lang="en-US" sz="2800" dirty="0" smtClean="0">
                <a:solidFill>
                  <a:srgbClr val="7030A0"/>
                </a:solidFill>
              </a:rPr>
              <a:t>              Homoeopathically we are not able to offer an intelligent explanation of the cause of sporadic, epidemic, intermittent fevers. The causes for the fevers are also according to Hahnemannian principle, exciting and fundamental causes. So phenomina of the individuals are considered.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b="1" dirty="0" smtClean="0">
                <a:solidFill>
                  <a:srgbClr val="7030A0"/>
                </a:solidFill>
              </a:rPr>
              <a:t>2, The malarial theory </a:t>
            </a:r>
            <a:r>
              <a:rPr lang="en-US" sz="2800" dirty="0" smtClean="0">
                <a:solidFill>
                  <a:srgbClr val="7030A0"/>
                </a:solidFill>
              </a:rPr>
              <a:t>(marsh miasm –a tract of wet land polusion) : The malarial theory says the prevailing occurrence of epidemics due to the poison truly exists.</a:t>
            </a:r>
          </a:p>
          <a:p>
            <a:pPr>
              <a:buNone/>
            </a:pPr>
            <a:r>
              <a:rPr lang="en-US" sz="2800" dirty="0" smtClean="0">
                <a:solidFill>
                  <a:srgbClr val="7030A0"/>
                </a:solidFill>
              </a:rPr>
              <a:t>           Epidemic attack is due to the result of decaying vegetables and other organic matter and is found along rivers, with low, swampy (wet), alluvial (wasted up) shores, subject to over flow, near-bodies of stagnant water, cellers (under ground – which is covered) or freshly plowed vergin soil near marshes, particularly or leeward side of prevailing winds (protecting screen against weather). It is confined (limited boundary) near the earth seems to spread in a horizontal direction, and its progress may be cut off by walls, hedges (small trees serving as a fence) high banks, and dense forests.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Fever may be exist on the dry or even on a sandy soil, and in rocky mountainous regions, where it is more extensive and severe. Fever may be present at high ranged plases also, some plains (areas) are entirely free from or visited a very mild form.</a:t>
            </a:r>
          </a:p>
          <a:p>
            <a:pPr>
              <a:buNone/>
            </a:pPr>
            <a:r>
              <a:rPr lang="en-US" sz="2800" dirty="0" smtClean="0">
                <a:solidFill>
                  <a:srgbClr val="7030A0"/>
                </a:solidFill>
              </a:rPr>
              <a:t>             The fevers occur in a sporadic form where miasma (pollution) never prevails, and patients had never been in a malarial region.</a:t>
            </a:r>
          </a:p>
          <a:p>
            <a:pPr>
              <a:buNone/>
            </a:pPr>
            <a:r>
              <a:rPr lang="en-US" sz="2800" dirty="0" smtClean="0">
                <a:solidFill>
                  <a:srgbClr val="7030A0"/>
                </a:solidFill>
              </a:rPr>
              <a:t>             The investigations (pathological) never detect miasm, the internal cause of all fevers in an individual and is un known, because of that we cannot identify a antidote for the poison which creates fever.</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solidFill>
                  <a:srgbClr val="7030A0"/>
                </a:solidFill>
              </a:rPr>
              <a:t>            If we doubt the existence of such agent (poison) in the production of the intermittent fever. If the Homoeopath implemented the "law of cure” in order to antidote the poison, the Homoeopath will resects fully decline.</a:t>
            </a:r>
          </a:p>
          <a:p>
            <a:pPr>
              <a:buNone/>
            </a:pPr>
            <a:r>
              <a:rPr lang="en-US" sz="2800" dirty="0" smtClean="0">
                <a:solidFill>
                  <a:srgbClr val="7030A0"/>
                </a:solidFill>
              </a:rPr>
              <a:t>           But the success in the treatment of intermittent or other fevers, if the treatment is based on objective and subjective phenomina and under lying miasmatic basis.</a:t>
            </a:r>
          </a:p>
          <a:p>
            <a:pPr>
              <a:buNone/>
            </a:pPr>
            <a:r>
              <a:rPr lang="en-US" sz="2800" b="1" dirty="0" smtClean="0">
                <a:solidFill>
                  <a:srgbClr val="7030A0"/>
                </a:solidFill>
              </a:rPr>
              <a:t>    3, Psoric diathesis : </a:t>
            </a:r>
            <a:r>
              <a:rPr lang="en-US" sz="2800" dirty="0" smtClean="0">
                <a:solidFill>
                  <a:srgbClr val="7030A0"/>
                </a:solidFill>
              </a:rPr>
              <a:t>Another cause for intermittent and especially for the most obstinate (not easily remedied) type – a cause almost universally neglected or over looked by majority of the Homoeopathic physician is found in inherited discrasia (hereditary disorder) of the patient,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the psoric or tubercular diathesis.</a:t>
            </a:r>
          </a:p>
          <a:p>
            <a:pPr>
              <a:buNone/>
            </a:pPr>
            <a:r>
              <a:rPr lang="en-US" sz="2800" dirty="0" smtClean="0">
                <a:solidFill>
                  <a:srgbClr val="7030A0"/>
                </a:solidFill>
              </a:rPr>
              <a:t>          Hahnemann says (in his book chronic diseases –page – 75.</a:t>
            </a:r>
          </a:p>
          <a:p>
            <a:pPr>
              <a:buNone/>
            </a:pPr>
            <a:r>
              <a:rPr lang="en-US" sz="2800" dirty="0" smtClean="0">
                <a:solidFill>
                  <a:srgbClr val="7030A0"/>
                </a:solidFill>
              </a:rPr>
              <a:t>           Intermittent fevers even when there are no causes about, either sporadic, epidemic or endemic, the form, duration and type of fever are vary, quotidian (every day), tertian (third day), quartan (every third day including fourth) or seven days, every evening chill with blue nails, every evening chills, every evening heat with with a rush of blood to the head, with red cheeks, also at time an intervening (intermittent) chill. </a:t>
            </a:r>
          </a:p>
          <a:p>
            <a:pPr>
              <a:buNone/>
            </a:pPr>
            <a:r>
              <a:rPr lang="en-US" sz="2800" dirty="0" smtClean="0">
                <a:solidFill>
                  <a:srgbClr val="7030A0"/>
                </a:solidFill>
              </a:rPr>
              <a:t>          Intermittent fevers of several week duration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followed by a moist eruption lasting several weeks, but which is healed again during a like period of intermittent fever, and alternating thus for several years.</a:t>
            </a:r>
          </a:p>
          <a:p>
            <a:pPr>
              <a:buNone/>
            </a:pPr>
            <a:r>
              <a:rPr lang="en-US" sz="2800" dirty="0" smtClean="0">
                <a:solidFill>
                  <a:srgbClr val="7030A0"/>
                </a:solidFill>
              </a:rPr>
              <a:t>           Epidemic intermittent fevers probably never seize (affect forcibily) an individual who is free from psora, so that when ever there is susceptibility to them, it is to be accounted a symptom.</a:t>
            </a:r>
          </a:p>
          <a:p>
            <a:pPr>
              <a:buNone/>
            </a:pPr>
            <a:r>
              <a:rPr lang="en-US" sz="2800" dirty="0" smtClean="0">
                <a:solidFill>
                  <a:srgbClr val="7030A0"/>
                </a:solidFill>
              </a:rPr>
              <a:t>            This is true not only intermittent but of typhoid, typhus and all types of continuous fevers. All fevers that tend to protracted, low malignant type, occurs in the psoric or tubercular patient, and the more deeply the psoric, the more malignant the attack.</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solidFill>
                  <a:srgbClr val="7030A0"/>
                </a:solidFill>
              </a:rPr>
              <a:t>         </a:t>
            </a:r>
            <a:r>
              <a:rPr lang="en-US" sz="2800" b="1" dirty="0" smtClean="0">
                <a:solidFill>
                  <a:srgbClr val="7030A0"/>
                </a:solidFill>
              </a:rPr>
              <a:t>4, Similia is the never failing guide : </a:t>
            </a:r>
            <a:r>
              <a:rPr lang="en-US" sz="2800" dirty="0" smtClean="0">
                <a:solidFill>
                  <a:srgbClr val="7030A0"/>
                </a:solidFill>
              </a:rPr>
              <a:t>There is great satisfaction to be able to explain the cause of intermittent fever (modern way), another question is why all persons subjected to the same exposure are </a:t>
            </a:r>
            <a:r>
              <a:rPr lang="en-US" sz="2800" b="1" dirty="0" smtClean="0">
                <a:solidFill>
                  <a:srgbClr val="7030A0"/>
                </a:solidFill>
              </a:rPr>
              <a:t> </a:t>
            </a:r>
            <a:r>
              <a:rPr lang="en-US" sz="2800" dirty="0" smtClean="0">
                <a:solidFill>
                  <a:srgbClr val="7030A0"/>
                </a:solidFill>
              </a:rPr>
              <a:t>not attacked.</a:t>
            </a:r>
          </a:p>
          <a:p>
            <a:pPr>
              <a:buNone/>
            </a:pPr>
            <a:r>
              <a:rPr lang="en-US" sz="2800" dirty="0" smtClean="0">
                <a:solidFill>
                  <a:srgbClr val="7030A0"/>
                </a:solidFill>
              </a:rPr>
              <a:t>           The latest investigations are only useful to aid us in a sanitary way in preventing the disease or modify its severity.</a:t>
            </a:r>
          </a:p>
          <a:p>
            <a:pPr>
              <a:buNone/>
            </a:pPr>
            <a:r>
              <a:rPr lang="en-US" sz="2800" dirty="0" smtClean="0">
                <a:solidFill>
                  <a:srgbClr val="7030A0"/>
                </a:solidFill>
              </a:rPr>
              <a:t>           But it could never be of the slightest benefit in its Homoeopathic treatment. When once we departs from Hahnemann’s method of individualization each case we will be at doubt.</a:t>
            </a:r>
          </a:p>
          <a:p>
            <a:pPr>
              <a:buNone/>
            </a:pPr>
            <a:r>
              <a:rPr lang="en-US" sz="2800" dirty="0" smtClean="0">
                <a:solidFill>
                  <a:srgbClr val="7030A0"/>
                </a:solidFill>
              </a:rPr>
              <a:t>          The successful treatment of intermittent fever requires that the physician should, “not only be certain but sure about individualization”.</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So for Homoeopathic prescription in fevers the objective and subjective symptoms of the individual, and the signs and symptoms produced by the medicines during drug proving must have similarity, then only we can select a remedy.</a:t>
            </a:r>
          </a:p>
          <a:p>
            <a:pPr>
              <a:buNone/>
            </a:pPr>
            <a:r>
              <a:rPr lang="en-US" sz="2800" b="1" dirty="0" smtClean="0">
                <a:solidFill>
                  <a:srgbClr val="7030A0"/>
                </a:solidFill>
              </a:rPr>
              <a:t>    5, Examination of the patient :</a:t>
            </a:r>
            <a:r>
              <a:rPr lang="en-US" sz="2800" dirty="0" smtClean="0">
                <a:solidFill>
                  <a:srgbClr val="7030A0"/>
                </a:solidFill>
              </a:rPr>
              <a:t> The first step for individualization is successful and perfect case taking. For which the signs and symptoms are collected from all plains and dimensions of the sick individual.</a:t>
            </a:r>
          </a:p>
          <a:p>
            <a:pPr>
              <a:buNone/>
            </a:pPr>
            <a:r>
              <a:rPr lang="en-US" sz="2800" dirty="0" smtClean="0">
                <a:solidFill>
                  <a:srgbClr val="7030A0"/>
                </a:solidFill>
              </a:rPr>
              <a:t>       In fevers case taking following are to be considered:</a:t>
            </a:r>
          </a:p>
          <a:p>
            <a:pPr>
              <a:buNone/>
            </a:pPr>
            <a:r>
              <a:rPr lang="en-US" sz="2800" dirty="0" smtClean="0">
                <a:solidFill>
                  <a:srgbClr val="7030A0"/>
                </a:solidFill>
              </a:rPr>
              <a:t>           a, The symptoms occurring before and during the chill.</a:t>
            </a:r>
          </a:p>
          <a:p>
            <a:pPr>
              <a:buNone/>
            </a:pPr>
            <a:r>
              <a:rPr lang="en-US" sz="2800" dirty="0" smtClean="0">
                <a:solidFill>
                  <a:srgbClr val="7030A0"/>
                </a:solidFill>
              </a:rPr>
              <a:t>           b, Heat sweat and pyrexia.</a:t>
            </a:r>
          </a:p>
          <a:p>
            <a:pPr>
              <a:buNone/>
            </a:pP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800" dirty="0">
                <a:solidFill>
                  <a:srgbClr val="7030A0"/>
                </a:solidFill>
              </a:rPr>
              <a:t> </a:t>
            </a:r>
            <a:r>
              <a:rPr lang="en-US" sz="2800" dirty="0" smtClean="0">
                <a:solidFill>
                  <a:srgbClr val="7030A0"/>
                </a:solidFill>
              </a:rPr>
              <a:t>          The therapeutics of fever is otherwise known as “Allen’s fever”.</a:t>
            </a:r>
          </a:p>
          <a:p>
            <a:pPr>
              <a:buNone/>
            </a:pPr>
            <a:r>
              <a:rPr lang="en-US" sz="2800" b="1" dirty="0" smtClean="0">
                <a:solidFill>
                  <a:srgbClr val="7030A0"/>
                </a:solidFill>
              </a:rPr>
              <a:t>Author : </a:t>
            </a:r>
            <a:r>
              <a:rPr lang="en-US" sz="2800" dirty="0" smtClean="0">
                <a:solidFill>
                  <a:srgbClr val="7030A0"/>
                </a:solidFill>
              </a:rPr>
              <a:t>Dr. H.C. Allen.</a:t>
            </a:r>
          </a:p>
          <a:p>
            <a:pPr>
              <a:buNone/>
            </a:pPr>
            <a:r>
              <a:rPr lang="en-US" sz="2800" dirty="0" smtClean="0">
                <a:solidFill>
                  <a:srgbClr val="7030A0"/>
                </a:solidFill>
              </a:rPr>
              <a:t>Introduction : The first edition of the book was published in 1879, where as the second edition was published in 1884.</a:t>
            </a:r>
          </a:p>
          <a:p>
            <a:pPr>
              <a:buNone/>
            </a:pPr>
            <a:r>
              <a:rPr lang="en-US" sz="2800" dirty="0">
                <a:solidFill>
                  <a:srgbClr val="7030A0"/>
                </a:solidFill>
              </a:rPr>
              <a:t> </a:t>
            </a:r>
            <a:r>
              <a:rPr lang="en-US" sz="2800" dirty="0" smtClean="0">
                <a:solidFill>
                  <a:srgbClr val="7030A0"/>
                </a:solidFill>
              </a:rPr>
              <a:t>         This book contain vast knowledge and prolonged experience of the author and his colleagues in the treatment of fevers, according to Dr.Hahnemann’s teaching (i.e.) according to natures law of cure.</a:t>
            </a:r>
          </a:p>
          <a:p>
            <a:pPr>
              <a:buNone/>
            </a:pPr>
            <a:r>
              <a:rPr lang="en-US" sz="2800" dirty="0">
                <a:solidFill>
                  <a:srgbClr val="7030A0"/>
                </a:solidFill>
              </a:rPr>
              <a:t> </a:t>
            </a:r>
            <a:r>
              <a:rPr lang="en-US" sz="2800" dirty="0" smtClean="0">
                <a:solidFill>
                  <a:srgbClr val="7030A0"/>
                </a:solidFill>
              </a:rPr>
              <a:t>         This book deals with all type of fevers (i.e.) typhoid, typhus, acute, sporadic, epidemic, intermittent, and, malignant type of malarial fevers, 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solidFill>
                  <a:srgbClr val="7030A0"/>
                </a:solidFill>
              </a:rPr>
              <a:t>           c, The time of occurrence of paroxysm.</a:t>
            </a:r>
          </a:p>
          <a:p>
            <a:pPr>
              <a:buNone/>
            </a:pPr>
            <a:r>
              <a:rPr lang="en-US" sz="2800" dirty="0" smtClean="0">
                <a:solidFill>
                  <a:srgbClr val="7030A0"/>
                </a:solidFill>
              </a:rPr>
              <a:t>           d, The parts of the body in which the chill first appeared.</a:t>
            </a:r>
          </a:p>
          <a:p>
            <a:pPr>
              <a:buNone/>
            </a:pPr>
            <a:r>
              <a:rPr lang="en-US" sz="2800" dirty="0" smtClean="0">
                <a:solidFill>
                  <a:srgbClr val="7030A0"/>
                </a:solidFill>
              </a:rPr>
              <a:t>           e, The regularities of its stages.</a:t>
            </a:r>
          </a:p>
          <a:p>
            <a:pPr>
              <a:buNone/>
            </a:pPr>
            <a:r>
              <a:rPr lang="en-US" sz="2800" dirty="0" smtClean="0">
                <a:solidFill>
                  <a:srgbClr val="7030A0"/>
                </a:solidFill>
              </a:rPr>
              <a:t>           f, The degree or absence of thirst.</a:t>
            </a:r>
          </a:p>
          <a:p>
            <a:pPr>
              <a:buNone/>
            </a:pPr>
            <a:r>
              <a:rPr lang="en-US" sz="2800" dirty="0" smtClean="0">
                <a:solidFill>
                  <a:srgbClr val="7030A0"/>
                </a:solidFill>
              </a:rPr>
              <a:t>           g, The time of its appearance.</a:t>
            </a:r>
          </a:p>
          <a:p>
            <a:pPr>
              <a:buNone/>
            </a:pPr>
            <a:r>
              <a:rPr lang="en-US" sz="2800" dirty="0" smtClean="0">
                <a:solidFill>
                  <a:srgbClr val="7030A0"/>
                </a:solidFill>
              </a:rPr>
              <a:t>           h, The constitutional ailment aroused by the fever.</a:t>
            </a:r>
          </a:p>
          <a:p>
            <a:pPr>
              <a:buNone/>
            </a:pPr>
            <a:r>
              <a:rPr lang="en-US" sz="2800" dirty="0" smtClean="0">
                <a:solidFill>
                  <a:srgbClr val="7030A0"/>
                </a:solidFill>
              </a:rPr>
              <a:t>            Besides the pathologically diagnostic terms. The totality of the phinomina is important. Because their attacks consist solely of heat, others are characterized by cold only, succeeded or not by perspiration, while yet others freeze the body of the patient, and inspire him not withstanding with a sensation of heat or even create him a feeling of cold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800" dirty="0" smtClean="0"/>
              <a:t>     </a:t>
            </a:r>
            <a:r>
              <a:rPr lang="en-US" sz="2800" dirty="0" smtClean="0">
                <a:solidFill>
                  <a:srgbClr val="7030A0"/>
                </a:solidFill>
              </a:rPr>
              <a:t>although he seems very worm to the touch, in many, one of the paroxysm is confined to shivering or cold, which is immediately succeeded by a comfortable sensation, and that which comes after it consist of heat followed by perspiration or not. In one case it is heat which manifest it self first and cold succeeds, in another be the cold and heat give place to apyrexia, while next paroxysm which some times which does no occur before an interval of several hours, consist merely of perspiration, in some cases no trace of perspiration is perceptible, while in others the attack is composed solely of perspiration, with out either heat or cold or of perspiration that follows during the heat alone.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dirty="0" smtClean="0">
                <a:solidFill>
                  <a:srgbClr val="7030A0"/>
                </a:solidFill>
              </a:rPr>
              <a:t>          </a:t>
            </a:r>
            <a:r>
              <a:rPr lang="en-US" sz="2800" dirty="0" smtClean="0">
                <a:solidFill>
                  <a:srgbClr val="7030A0"/>
                </a:solidFill>
              </a:rPr>
              <a:t>Along with that innumerable differences relative to the accessory symptoms(i.e., concomitant symptoms) the particular kind of head ache, the bad taste in mouth, the stomach sickness, the vomiting, the diarrhoea, the absence of degree of thirst, the kind of pain felt in, sleep, delirium, spasm, changes of temper, etc, which manifest them selves before, during or after the cold, hot or sweating stage, with out taking in to account a multitude of their deviation.</a:t>
            </a:r>
          </a:p>
          <a:p>
            <a:pPr>
              <a:buNone/>
            </a:pPr>
            <a:r>
              <a:rPr lang="en-US" sz="2800" dirty="0" smtClean="0">
                <a:solidFill>
                  <a:srgbClr val="7030A0"/>
                </a:solidFill>
              </a:rPr>
              <a:t>            These are usually intermittent fevers that are very different from one another, each of which demands naturally the mode of Homoeopathic treatment most appropriate to it’s individuality.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800" dirty="0" smtClean="0"/>
              <a:t>           </a:t>
            </a:r>
            <a:r>
              <a:rPr lang="en-US" sz="2800" dirty="0" smtClean="0">
                <a:solidFill>
                  <a:srgbClr val="7030A0"/>
                </a:solidFill>
              </a:rPr>
              <a:t>It is not treated individualizing way, the characteristic symptoms are destroyed and may converted incurable one. The types of fevers intermittent, remittent, bilious, malarial, typhoid, etc, is a single symptom, there is  no value. We must collect all the evidences of disturbed health both local and general, i.e., the subjective and objective characteristic symptoms, on which to make a remedy selection.</a:t>
            </a:r>
          </a:p>
          <a:p>
            <a:pPr>
              <a:buNone/>
            </a:pPr>
            <a:r>
              <a:rPr lang="en-US" sz="2800" b="1" dirty="0" smtClean="0">
                <a:solidFill>
                  <a:srgbClr val="7030A0"/>
                </a:solidFill>
              </a:rPr>
              <a:t>     6, The genus epidemicus : </a:t>
            </a:r>
            <a:r>
              <a:rPr lang="en-US" sz="2800" dirty="0" smtClean="0">
                <a:solidFill>
                  <a:srgbClr val="7030A0"/>
                </a:solidFill>
              </a:rPr>
              <a:t>Generally the epidemic diseases are treated using genus epidemicus, according to the common characteristic symptoms obtained from many individuals. </a:t>
            </a:r>
          </a:p>
          <a:p>
            <a:pPr>
              <a:buNone/>
            </a:pPr>
            <a:r>
              <a:rPr lang="en-US" sz="2800" dirty="0" smtClean="0">
                <a:solidFill>
                  <a:srgbClr val="7030A0"/>
                </a:solidFill>
              </a:rPr>
              <a:t>          Same as above the epidemic fevers and epidemic</a:t>
            </a:r>
          </a:p>
          <a:p>
            <a:pPr>
              <a:buNone/>
            </a:pPr>
            <a:endParaRPr lang="en-US" sz="2800" dirty="0" smtClean="0"/>
          </a:p>
          <a:p>
            <a:pPr>
              <a:buNone/>
            </a:pPr>
            <a:endParaRPr lang="en-US" sz="2800" dirty="0" smtClean="0"/>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a:buNone/>
            </a:pPr>
            <a:r>
              <a:rPr lang="en-US" dirty="0" smtClean="0"/>
              <a:t>      </a:t>
            </a:r>
            <a:r>
              <a:rPr lang="en-US" sz="2800" dirty="0" smtClean="0">
                <a:solidFill>
                  <a:srgbClr val="7030A0"/>
                </a:solidFill>
              </a:rPr>
              <a:t>intermittent fevers are treated according to the totality obtained from common characteristic symptoms obtained from many individuals.</a:t>
            </a:r>
          </a:p>
          <a:p>
            <a:pPr>
              <a:buNone/>
            </a:pPr>
            <a:r>
              <a:rPr lang="en-US" sz="2800" dirty="0" smtClean="0">
                <a:solidFill>
                  <a:srgbClr val="7030A0"/>
                </a:solidFill>
              </a:rPr>
              <a:t>            What Dr. Hahnemann pointed out is , epidemics of intermittent occurring in places where such fevers are not epidemic, partake (part) of the nature of chronic diseases and are composed of a series of acute attacks. Each epidemic posses a peculiar uniform characters common to all individuals attacked by the epidemic disease.</a:t>
            </a:r>
          </a:p>
          <a:p>
            <a:pPr>
              <a:buNone/>
            </a:pPr>
            <a:r>
              <a:rPr lang="en-US" sz="2800" dirty="0" smtClean="0">
                <a:solidFill>
                  <a:srgbClr val="7030A0"/>
                </a:solidFill>
              </a:rPr>
              <a:t>            By observing complex of symptoms peculiar to all patients, this common character will be found in point out the Homoeopathic remedy for all cases in general.</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t>       7</a:t>
            </a:r>
            <a:r>
              <a:rPr lang="en-US" sz="2800" b="1" dirty="0" smtClean="0">
                <a:solidFill>
                  <a:srgbClr val="7030A0"/>
                </a:solidFill>
              </a:rPr>
              <a:t>, When to administer the remedy :</a:t>
            </a:r>
            <a:r>
              <a:rPr lang="en-US" sz="2800" dirty="0" smtClean="0">
                <a:solidFill>
                  <a:srgbClr val="7030A0"/>
                </a:solidFill>
              </a:rPr>
              <a:t> The prevailing practice is administering the remedy during the paroxysm of fever, but it is wrong one , very rarely it will provide perceptible results, but </a:t>
            </a:r>
            <a:r>
              <a:rPr lang="en-US" sz="2800" smtClean="0">
                <a:solidFill>
                  <a:srgbClr val="7030A0"/>
                </a:solidFill>
              </a:rPr>
              <a:t>usually it </a:t>
            </a:r>
            <a:r>
              <a:rPr lang="en-US" sz="2800" dirty="0" smtClean="0">
                <a:solidFill>
                  <a:srgbClr val="7030A0"/>
                </a:solidFill>
              </a:rPr>
              <a:t>will obscure the disease. If we want to do any thing during paroxysm just prescribe sac lac.</a:t>
            </a:r>
          </a:p>
          <a:p>
            <a:pPr>
              <a:buNone/>
            </a:pPr>
            <a:r>
              <a:rPr lang="en-US" sz="2800" dirty="0" smtClean="0">
                <a:solidFill>
                  <a:srgbClr val="7030A0"/>
                </a:solidFill>
              </a:rPr>
              <a:t>            The safest, scientific, most satisfactory method of administration of medicine in fevers are mentioned in Aph : 236, 237, 238 and 245. In Aph 236, it is mentioned, the medicine is most epicacious when it is administered a short time after the termination of paroxysm, when the patient is partially recovered from it. </a:t>
            </a:r>
          </a:p>
          <a:p>
            <a:pPr>
              <a:buNone/>
            </a:pPr>
            <a:r>
              <a:rPr lang="en-US" sz="2800" dirty="0" smtClean="0">
                <a:solidFill>
                  <a:srgbClr val="7030A0"/>
                </a:solidFill>
              </a:rPr>
              <a:t>             During the intermission the medicine will have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to develop the curative effect in the organism with out violent action or disturbances. While the effect of medicine though specifically adapted to the case given before the next paroxysm, would coincide with the renewal of the disease, there but creating such counteraction (opposite) and distress in the organism as to deprive (degrade) patient of much strength, and even danger to life.</a:t>
            </a:r>
          </a:p>
          <a:p>
            <a:pPr>
              <a:buNone/>
            </a:pPr>
            <a:r>
              <a:rPr lang="en-US" sz="2800" dirty="0" smtClean="0">
                <a:solidFill>
                  <a:srgbClr val="7030A0"/>
                </a:solidFill>
              </a:rPr>
              <a:t>             But the medicine is given just after termination of the attack, when the fever has entirely subsided before the premonitory symptoms of the next paroxysm have to appear, the vital force of the organism is in the most favorable condition to be gently modified by the medicine, and restore the healthy action.</a:t>
            </a:r>
          </a:p>
          <a:p>
            <a:pPr>
              <a:buNone/>
            </a:pPr>
            <a:r>
              <a:rPr lang="en-US" sz="2800" dirty="0" smtClean="0">
                <a:solidFill>
                  <a:srgbClr val="7030A0"/>
                </a:solidFill>
              </a:rPr>
              <a:t>            Aph : 237: If the feverless interval is very brief</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(short) as in some severe fevers or if it is disturbed by the after effect of the preceding paroxysm, the dose of the Homoeopathic medicine should be administered when the perspiration diminishes or when the subsequent stages of the paroxysm declines.</a:t>
            </a:r>
          </a:p>
          <a:p>
            <a:pPr>
              <a:buNone/>
            </a:pPr>
            <a:r>
              <a:rPr lang="en-US" sz="2800" dirty="0" smtClean="0">
                <a:solidFill>
                  <a:srgbClr val="7030A0"/>
                </a:solidFill>
              </a:rPr>
              <a:t>            Aph : 238 : One dose of appropriate remedy may prevent several attacks, and may actually have restored health, nevertheless, we may perceive threatening indications of a new attack, and in this case only the same medicine should be repeated, provided the complex of the symptoms continue to be same.</a:t>
            </a:r>
          </a:p>
          <a:p>
            <a:pPr>
              <a:buNone/>
            </a:pPr>
            <a:r>
              <a:rPr lang="en-US" sz="2800" dirty="0" smtClean="0">
                <a:solidFill>
                  <a:srgbClr val="7030A0"/>
                </a:solidFill>
              </a:rPr>
              <a:t>           After exhibition of proper remedy, the next paroxysm be earlier and more severe or later or milder than preceding one, the action of the remedy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should not be interfered with, wait for the succeeding paroxysm, which may be lighter still or not returned at all.</a:t>
            </a:r>
          </a:p>
          <a:p>
            <a:pPr>
              <a:buNone/>
            </a:pPr>
            <a:r>
              <a:rPr lang="en-US" sz="2800" dirty="0" smtClean="0">
                <a:solidFill>
                  <a:srgbClr val="7030A0"/>
                </a:solidFill>
              </a:rPr>
              <a:t>           Aph : 245 : Perceptible and continued progress of improvement in acute or chronic disease is a condition in which as long as it lasts, invariably counter indicates the repetition of any medicine, whenever, because the beneficial effects, which the medicine continues to exert is rapidly approaching it’s perfection. Under these circumstances every new dose of any medicine even of the last one that provided beneficial, would disturb the process of recovery.</a:t>
            </a:r>
          </a:p>
          <a:p>
            <a:pPr>
              <a:buNone/>
            </a:pPr>
            <a:r>
              <a:rPr lang="en-US" sz="2800" dirty="0" smtClean="0">
                <a:solidFill>
                  <a:srgbClr val="7030A0"/>
                </a:solidFill>
              </a:rPr>
              <a:t>         </a:t>
            </a:r>
            <a:r>
              <a:rPr lang="en-US" sz="2800" b="1" dirty="0" smtClean="0">
                <a:solidFill>
                  <a:srgbClr val="7030A0"/>
                </a:solidFill>
              </a:rPr>
              <a:t>8, The similimum : </a:t>
            </a:r>
            <a:r>
              <a:rPr lang="en-US" sz="2800" dirty="0" smtClean="0">
                <a:solidFill>
                  <a:srgbClr val="7030A0"/>
                </a:solidFill>
              </a:rPr>
              <a:t>“The more perfect the similimum the quicker and surer the cure”. If the similmum is selected properly only we will get good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lnSpcReduction="10000"/>
          </a:bodyPr>
          <a:lstStyle/>
          <a:p>
            <a:pPr>
              <a:buNone/>
            </a:pPr>
            <a:r>
              <a:rPr lang="en-US" sz="2800" dirty="0" smtClean="0">
                <a:solidFill>
                  <a:srgbClr val="7030A0"/>
                </a:solidFill>
              </a:rPr>
              <a:t>      results otherwise get failure, i.e., the quality not the quantity that cures.</a:t>
            </a:r>
          </a:p>
          <a:p>
            <a:pPr>
              <a:buNone/>
            </a:pPr>
            <a:r>
              <a:rPr lang="en-US" sz="2800" dirty="0" smtClean="0">
                <a:solidFill>
                  <a:srgbClr val="7030A0"/>
                </a:solidFill>
              </a:rPr>
              <a:t>             In order to get exact similimum, the phenomena should be obtained during apyrexia, pyrexia, in it’s stages of cold, heat and sweat, note if any stage is absent, which stage is most marked, obtain bizarre, singular, exceptional phenomena, because they are the characteristics and rank high.</a:t>
            </a:r>
          </a:p>
          <a:p>
            <a:pPr>
              <a:buNone/>
            </a:pPr>
            <a:r>
              <a:rPr lang="en-US" sz="2800" b="1" dirty="0" smtClean="0">
                <a:solidFill>
                  <a:srgbClr val="7030A0"/>
                </a:solidFill>
              </a:rPr>
              <a:t>            9, Analysis of a case : </a:t>
            </a:r>
            <a:r>
              <a:rPr lang="en-US" sz="2800" dirty="0" smtClean="0">
                <a:solidFill>
                  <a:srgbClr val="7030A0"/>
                </a:solidFill>
              </a:rPr>
              <a:t>a, Time of paroxysm is identified (i.e.) every other day, in the afternoon, etc.</a:t>
            </a:r>
          </a:p>
          <a:p>
            <a:pPr>
              <a:buNone/>
            </a:pPr>
            <a:r>
              <a:rPr lang="en-US" sz="2800" dirty="0" smtClean="0">
                <a:solidFill>
                  <a:srgbClr val="7030A0"/>
                </a:solidFill>
              </a:rPr>
              <a:t>                   b, Prodrome (premonitory symptoms).</a:t>
            </a:r>
          </a:p>
          <a:p>
            <a:pPr>
              <a:buNone/>
            </a:pPr>
            <a:r>
              <a:rPr lang="en-US" sz="2800" dirty="0" smtClean="0">
                <a:solidFill>
                  <a:srgbClr val="7030A0"/>
                </a:solidFill>
              </a:rPr>
              <a:t>                   c, Chill details are obtained – when, which part, or as a whole, weather thirst present during chill must be identified.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b="1" dirty="0" smtClean="0">
                <a:solidFill>
                  <a:srgbClr val="7030A0"/>
                </a:solidFill>
              </a:rPr>
              <a:t>The philosophical concept: </a:t>
            </a:r>
            <a:r>
              <a:rPr lang="en-US" sz="2800" dirty="0" smtClean="0">
                <a:solidFill>
                  <a:srgbClr val="7030A0"/>
                </a:solidFill>
              </a:rPr>
              <a:t>Based on Dr.Hahnemann’s principle natures law of cure. Even though this repertory is deals with all type of fevers, the name of the fevers are considered as pathologically diagnostic terms.</a:t>
            </a:r>
          </a:p>
          <a:p>
            <a:pPr>
              <a:buNone/>
            </a:pPr>
            <a:r>
              <a:rPr lang="en-US" sz="2800" dirty="0">
                <a:solidFill>
                  <a:srgbClr val="7030A0"/>
                </a:solidFill>
              </a:rPr>
              <a:t> </a:t>
            </a:r>
            <a:r>
              <a:rPr lang="en-US" sz="2800" dirty="0" smtClean="0">
                <a:solidFill>
                  <a:srgbClr val="7030A0"/>
                </a:solidFill>
              </a:rPr>
              <a:t>          For the repertorization using this repertory and Homoeopathic prescription, every individual is considered as unique one, and the prescription is considered according to the individual characteristic features and miasmatic nature, especially psora, because of that family history has given more importance.</a:t>
            </a:r>
          </a:p>
          <a:p>
            <a:pPr>
              <a:buNone/>
            </a:pPr>
            <a:r>
              <a:rPr lang="en-US" sz="2800" dirty="0">
                <a:solidFill>
                  <a:srgbClr val="7030A0"/>
                </a:solidFill>
              </a:rPr>
              <a:t> </a:t>
            </a:r>
            <a:r>
              <a:rPr lang="en-US" sz="2800" dirty="0" smtClean="0">
                <a:solidFill>
                  <a:srgbClr val="7030A0"/>
                </a:solidFill>
              </a:rPr>
              <a:t>           The remedy selection is according to the subjective and objective symptoms and miasmatic symptoms obtained from the sick individual.</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d, Heat – Partially, as a whole, thirst during heat, coldness during heat, details should be obtained.</a:t>
            </a:r>
          </a:p>
          <a:p>
            <a:pPr>
              <a:buNone/>
            </a:pPr>
            <a:r>
              <a:rPr lang="en-US" sz="2800" dirty="0" smtClean="0">
                <a:solidFill>
                  <a:srgbClr val="7030A0"/>
                </a:solidFill>
              </a:rPr>
              <a:t>          e, Sweat – Break out of sweat, how long persist, partially or as a whole, thirst details during sweat should be obtained.</a:t>
            </a:r>
          </a:p>
          <a:p>
            <a:pPr>
              <a:buNone/>
            </a:pPr>
            <a:r>
              <a:rPr lang="en-US" sz="2800" dirty="0" smtClean="0">
                <a:solidFill>
                  <a:srgbClr val="7030A0"/>
                </a:solidFill>
              </a:rPr>
              <a:t>           f, Other accompanying symptoms during fever, pains, stomach disorder, sleep details, coating of tongue, ect, should be analyzed, mentals during all stages. ( in this analysis author mentioned some symptoms and corresponding medicines to analyze).</a:t>
            </a:r>
          </a:p>
          <a:p>
            <a:pPr>
              <a:buNone/>
            </a:pPr>
            <a:r>
              <a:rPr lang="en-US" sz="2800" dirty="0" smtClean="0">
                <a:solidFill>
                  <a:srgbClr val="7030A0"/>
                </a:solidFill>
              </a:rPr>
              <a:t>           </a:t>
            </a:r>
            <a:r>
              <a:rPr lang="en-US" sz="2800" b="1" dirty="0" smtClean="0">
                <a:solidFill>
                  <a:srgbClr val="7030A0"/>
                </a:solidFill>
              </a:rPr>
              <a:t>10, The potency : </a:t>
            </a:r>
            <a:r>
              <a:rPr lang="en-US" sz="2800" dirty="0" smtClean="0">
                <a:solidFill>
                  <a:srgbClr val="7030A0"/>
                </a:solidFill>
              </a:rPr>
              <a:t>Potency is to be selected according to Dr.Hahnemann’s principles, i.e., according to the susceptibility of the patient (age, duration of illness, physical and mental health</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lstStyle/>
          <a:p>
            <a:pPr>
              <a:buNone/>
            </a:pPr>
            <a:r>
              <a:rPr lang="en-US" dirty="0" smtClean="0">
                <a:solidFill>
                  <a:srgbClr val="7030A0"/>
                </a:solidFill>
              </a:rPr>
              <a:t>       </a:t>
            </a:r>
            <a:r>
              <a:rPr lang="en-US" sz="2800" dirty="0" smtClean="0">
                <a:solidFill>
                  <a:srgbClr val="7030A0"/>
                </a:solidFill>
              </a:rPr>
              <a:t>severity of illness).</a:t>
            </a:r>
          </a:p>
          <a:p>
            <a:pPr>
              <a:buNone/>
            </a:pPr>
            <a:r>
              <a:rPr lang="en-US" sz="2800" dirty="0" smtClean="0">
                <a:solidFill>
                  <a:srgbClr val="7030A0"/>
                </a:solidFill>
              </a:rPr>
              <a:t>             </a:t>
            </a:r>
            <a:r>
              <a:rPr lang="en-US" sz="2800" b="1" dirty="0" smtClean="0">
                <a:solidFill>
                  <a:srgbClr val="7030A0"/>
                </a:solidFill>
              </a:rPr>
              <a:t>11, Characteristics : </a:t>
            </a:r>
            <a:r>
              <a:rPr lang="en-US" sz="2800" dirty="0" smtClean="0">
                <a:solidFill>
                  <a:srgbClr val="7030A0"/>
                </a:solidFill>
              </a:rPr>
              <a:t>Usually in the fevers and many other affections we pay too much attention to the local manifestations of disease and to local symptoms of the drug and too little to general symptoms of the patient and constitutional action of the remedy.</a:t>
            </a:r>
          </a:p>
          <a:p>
            <a:pPr>
              <a:buNone/>
            </a:pPr>
            <a:r>
              <a:rPr lang="en-US" sz="2800" dirty="0" smtClean="0">
                <a:solidFill>
                  <a:srgbClr val="7030A0"/>
                </a:solidFill>
              </a:rPr>
              <a:t>             Because of that we fail to get a true picture of the disease, i.e., the totality of symptoms, subjective and objective and fall in to the routine practice of treating the disease instead of patient.</a:t>
            </a:r>
          </a:p>
          <a:p>
            <a:pPr>
              <a:buNone/>
            </a:pPr>
            <a:r>
              <a:rPr lang="en-US" sz="2800" dirty="0" smtClean="0">
                <a:solidFill>
                  <a:srgbClr val="7030A0"/>
                </a:solidFill>
              </a:rPr>
              <a:t>             In the ‘masked intermittent’ (un developed or hidden) also where the character of the disease is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pPr>
              <a:buNone/>
            </a:pPr>
            <a:r>
              <a:rPr lang="en-US" dirty="0" smtClean="0"/>
              <a:t>      </a:t>
            </a:r>
            <a:r>
              <a:rPr lang="en-US" sz="2800" dirty="0" smtClean="0">
                <a:solidFill>
                  <a:srgbClr val="7030A0"/>
                </a:solidFill>
              </a:rPr>
              <a:t>not marked by the usual chill, heat and sweat, our only guide is the constitutional symptoms of the patient. In this way we may relive a multitude of ailments, as well as intermittent.</a:t>
            </a:r>
          </a:p>
          <a:p>
            <a:pPr>
              <a:buNone/>
            </a:pPr>
            <a:r>
              <a:rPr lang="en-US" sz="2800" b="1" dirty="0" smtClean="0">
                <a:solidFill>
                  <a:srgbClr val="7030A0"/>
                </a:solidFill>
              </a:rPr>
              <a:t>              12, The clinical case : </a:t>
            </a:r>
            <a:r>
              <a:rPr lang="en-US" sz="2800" dirty="0" smtClean="0">
                <a:solidFill>
                  <a:srgbClr val="7030A0"/>
                </a:solidFill>
              </a:rPr>
              <a:t>Most of us thinking in fever cases we will not wait for the Homoeopathic remedy to act, hence must resort (revert) to ‘Quinine’ but in fevers also if the remedy is not fault, i.e., similimum one it act promptly.</a:t>
            </a:r>
          </a:p>
          <a:p>
            <a:pPr>
              <a:buNone/>
            </a:pPr>
            <a:r>
              <a:rPr lang="en-US" sz="2800" b="1" dirty="0" smtClean="0">
                <a:solidFill>
                  <a:srgbClr val="7030A0"/>
                </a:solidFill>
              </a:rPr>
              <a:t>               13, Typhoid, typhus, continued fever : </a:t>
            </a:r>
            <a:r>
              <a:rPr lang="en-US" sz="2800" dirty="0" smtClean="0">
                <a:solidFill>
                  <a:srgbClr val="7030A0"/>
                </a:solidFill>
              </a:rPr>
              <a:t>The Homoeopaths will not phase the disease but the sick individual.</a:t>
            </a:r>
          </a:p>
          <a:p>
            <a:pPr>
              <a:buNone/>
            </a:pPr>
            <a:r>
              <a:rPr lang="en-US" sz="2800" dirty="0" smtClean="0">
                <a:solidFill>
                  <a:srgbClr val="7030A0"/>
                </a:solidFill>
              </a:rPr>
              <a:t>                 The investigations for the disease and the history, etiology, symptomatology, diagnosis and</a:t>
            </a:r>
          </a:p>
          <a:p>
            <a:pPr>
              <a:buNone/>
            </a:pP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dirty="0" smtClean="0"/>
              <a:t>        </a:t>
            </a:r>
            <a:r>
              <a:rPr lang="en-US" sz="2800" dirty="0" smtClean="0">
                <a:solidFill>
                  <a:srgbClr val="7030A0"/>
                </a:solidFill>
              </a:rPr>
              <a:t>and prognosis by the investigations are only useful for the pathological diagnosis of the disease. The treatment performed accordingly only releave the patient.</a:t>
            </a:r>
          </a:p>
          <a:p>
            <a:pPr>
              <a:buNone/>
            </a:pPr>
            <a:r>
              <a:rPr lang="en-US" sz="2800" dirty="0" smtClean="0">
                <a:solidFill>
                  <a:srgbClr val="7030A0"/>
                </a:solidFill>
              </a:rPr>
              <a:t>           The medicines selected according to the law of similars, i.e., the Homoeopathic medicines only capable of cure the malady.</a:t>
            </a:r>
          </a:p>
          <a:p>
            <a:pPr>
              <a:buNone/>
            </a:pPr>
            <a:r>
              <a:rPr lang="en-US" sz="2800" dirty="0" smtClean="0">
                <a:solidFill>
                  <a:srgbClr val="7030A0"/>
                </a:solidFill>
              </a:rPr>
              <a:t>           The Homoeopathic medicine is applied accordingly to the pathological diagnosis will leads to disaster.</a:t>
            </a:r>
          </a:p>
          <a:p>
            <a:pPr>
              <a:buNone/>
            </a:pPr>
            <a:r>
              <a:rPr lang="en-US" sz="2800" dirty="0" smtClean="0">
                <a:solidFill>
                  <a:srgbClr val="7030A0"/>
                </a:solidFill>
              </a:rPr>
              <a:t>           The highest success and lowest mortality only to attain by the accurate selection of similar remedy on strict Homoeopathic principles.</a:t>
            </a:r>
          </a:p>
          <a:p>
            <a:pPr>
              <a:buNone/>
            </a:pPr>
            <a:r>
              <a:rPr lang="en-US" sz="2800" b="1" dirty="0" smtClean="0">
                <a:solidFill>
                  <a:srgbClr val="7030A0"/>
                </a:solidFill>
              </a:rPr>
              <a:t>            14, The anamnesis : </a:t>
            </a:r>
            <a:r>
              <a:rPr lang="en-US" sz="2800" dirty="0" smtClean="0">
                <a:solidFill>
                  <a:srgbClr val="7030A0"/>
                </a:solidFill>
              </a:rPr>
              <a:t>In fevers also case taking and case recording is to be done according to the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principles of case taking mentioned in aph – 83 to 104 of Organon of medicine.</a:t>
            </a:r>
          </a:p>
          <a:p>
            <a:pPr>
              <a:buNone/>
            </a:pPr>
            <a:r>
              <a:rPr lang="en-US" sz="2800" dirty="0" smtClean="0">
                <a:solidFill>
                  <a:srgbClr val="7030A0"/>
                </a:solidFill>
              </a:rPr>
              <a:t>           Because the first prescription in fevers are very important, if it is similar one it will travel in curative way, if not the disease will be crushed by first blow. So the first step in treating fevers is through case taking and recording. </a:t>
            </a:r>
          </a:p>
          <a:p>
            <a:pPr>
              <a:buNone/>
            </a:pPr>
            <a:r>
              <a:rPr lang="en-US" sz="2800" dirty="0" smtClean="0">
                <a:solidFill>
                  <a:srgbClr val="7030A0"/>
                </a:solidFill>
              </a:rPr>
              <a:t>             The strict individualization is the key stone of Homoeopathic prescription in fevers. It is axiomatic (universally received principle), that the similar remedy will cure or cut short a typhoid or other fever in any stage.</a:t>
            </a:r>
          </a:p>
          <a:p>
            <a:pPr>
              <a:buNone/>
            </a:pPr>
            <a:r>
              <a:rPr lang="en-US" sz="2800" dirty="0" smtClean="0">
                <a:solidFill>
                  <a:srgbClr val="7030A0"/>
                </a:solidFill>
              </a:rPr>
              <a:t>             If the first remedy be the similimum and it only palliates, relieve for a time but does not cure, the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t>       </a:t>
            </a:r>
            <a:r>
              <a:rPr lang="en-US" sz="2800" dirty="0" smtClean="0">
                <a:solidFill>
                  <a:srgbClr val="7030A0"/>
                </a:solidFill>
              </a:rPr>
              <a:t>constitutional has been over looked or neglected, and must be included in the totality of symptoms, to identify the miasm study the family history is very important.</a:t>
            </a:r>
          </a:p>
          <a:p>
            <a:pPr>
              <a:buNone/>
            </a:pPr>
            <a:r>
              <a:rPr lang="en-US" sz="2800" dirty="0" smtClean="0">
                <a:solidFill>
                  <a:srgbClr val="7030A0"/>
                </a:solidFill>
              </a:rPr>
              <a:t>              The exactly similar remedy once  found should not be changed until the change of symptoms forms a new picture of disease, to be again met by it’s similimum.</a:t>
            </a:r>
          </a:p>
          <a:p>
            <a:pPr>
              <a:buNone/>
            </a:pPr>
            <a:r>
              <a:rPr lang="en-US" sz="2800" dirty="0" smtClean="0">
                <a:solidFill>
                  <a:srgbClr val="7030A0"/>
                </a:solidFill>
              </a:rPr>
              <a:t>               Allow the first selected remedy, selected according to symptom totality to act, if we interrupt it may leads to serious disaster. If the first one is not acted study carefully the case again and select another remedy.</a:t>
            </a:r>
          </a:p>
          <a:p>
            <a:pPr>
              <a:buNone/>
            </a:pPr>
            <a:r>
              <a:rPr lang="en-US" sz="2800" dirty="0" smtClean="0">
                <a:solidFill>
                  <a:srgbClr val="7030A0"/>
                </a:solidFill>
              </a:rPr>
              <a:t>            </a:t>
            </a:r>
            <a:r>
              <a:rPr lang="en-US" sz="2800" b="1" dirty="0" smtClean="0">
                <a:solidFill>
                  <a:srgbClr val="7030A0"/>
                </a:solidFill>
              </a:rPr>
              <a:t>15, The name, it’s uses and abuse : </a:t>
            </a:r>
            <a:r>
              <a:rPr lang="en-US" sz="2800" dirty="0" smtClean="0">
                <a:solidFill>
                  <a:srgbClr val="7030A0"/>
                </a:solidFill>
              </a:rPr>
              <a:t>Typhoid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25000" lnSpcReduction="20000"/>
          </a:bodyPr>
          <a:lstStyle/>
          <a:p>
            <a:pPr>
              <a:buNone/>
            </a:pPr>
            <a:r>
              <a:rPr lang="en-US" sz="11200" dirty="0" smtClean="0">
                <a:solidFill>
                  <a:srgbClr val="7030A0"/>
                </a:solidFill>
              </a:rPr>
              <a:t>     fever is designated by group of symptoms which appear sporadically, epidemically, some times annually, because of that the name is given as typhoid, typhus, a more severe form, ship fever, camp fever, war – typhus, etc, more contagious and malignant due to bad sanitation, where persons exhausted by exposure, ill treatment etc, crowded together in ill – ventilated rooms or prison, treatment houses, holders of vessels or when some organic disease assumes a febrile type.</a:t>
            </a:r>
          </a:p>
          <a:p>
            <a:pPr>
              <a:buNone/>
            </a:pPr>
            <a:r>
              <a:rPr lang="en-US" sz="11200" dirty="0" smtClean="0">
                <a:solidFill>
                  <a:srgbClr val="7030A0"/>
                </a:solidFill>
              </a:rPr>
              <a:t>               The group of symptoms by which we name the fever are termed diagnostic. These symptoms are not  useful for Homoeopathic purpose. </a:t>
            </a:r>
          </a:p>
          <a:p>
            <a:pPr>
              <a:buNone/>
            </a:pPr>
            <a:r>
              <a:rPr lang="en-US" sz="11200" dirty="0" smtClean="0">
                <a:solidFill>
                  <a:srgbClr val="7030A0"/>
                </a:solidFill>
              </a:rPr>
              <a:t>               But  the therapeutics are based on the individualizing characteristic symptoms. We have no specific remedy for typhoid , so any medicine can called according to the individuality. If the disease is epidemic one called for specific genus epidemicus.</a:t>
            </a:r>
          </a:p>
          <a:p>
            <a:pPr>
              <a:buNone/>
            </a:pPr>
            <a:endParaRPr lang="en-US" sz="8600" dirty="0" smtClean="0"/>
          </a:p>
          <a:p>
            <a:pPr>
              <a:buNone/>
            </a:pPr>
            <a:r>
              <a:rPr lang="en-US" sz="8600" dirty="0" smtClean="0"/>
              <a:t> </a:t>
            </a:r>
          </a:p>
          <a:p>
            <a:pPr>
              <a:buNone/>
            </a:pPr>
            <a:endParaRPr lang="en-US" sz="4500" dirty="0" smtClean="0"/>
          </a:p>
          <a:p>
            <a:pPr>
              <a:buNone/>
            </a:pPr>
            <a:r>
              <a:rPr lang="en-US" sz="4500" dirty="0" smtClean="0"/>
              <a:t>            </a:t>
            </a:r>
            <a:endParaRPr lang="en-US" sz="45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b="1" dirty="0" smtClean="0"/>
              <a:t>           </a:t>
            </a:r>
            <a:r>
              <a:rPr lang="en-US" sz="2800" b="1" dirty="0" smtClean="0">
                <a:solidFill>
                  <a:srgbClr val="7030A0"/>
                </a:solidFill>
              </a:rPr>
              <a:t>16, True cause of typhoid : </a:t>
            </a:r>
            <a:r>
              <a:rPr lang="en-US" sz="2800" dirty="0" smtClean="0">
                <a:solidFill>
                  <a:srgbClr val="7030A0"/>
                </a:solidFill>
              </a:rPr>
              <a:t>According to Hahnemanian teaching the author says psoric miasm is the cause for acute and chronic diseases and all type of fevers. Because an individual with psoric back ground mostly prone to derangement of vital force. So severe mental shock, anger, fear, mortification (destroyed vital function), grief, financial reverses, all dynamic in character may convert a mild to severe or even fatal form of typhoid.</a:t>
            </a:r>
          </a:p>
          <a:p>
            <a:pPr>
              <a:buNone/>
            </a:pPr>
            <a:r>
              <a:rPr lang="en-US" sz="2800" b="1" dirty="0" smtClean="0">
                <a:solidFill>
                  <a:srgbClr val="7030A0"/>
                </a:solidFill>
              </a:rPr>
              <a:t>           17, Tendency to relapse :</a:t>
            </a:r>
            <a:r>
              <a:rPr lang="en-US" sz="2800" dirty="0" smtClean="0">
                <a:solidFill>
                  <a:srgbClr val="7030A0"/>
                </a:solidFill>
              </a:rPr>
              <a:t> The tendency to relapse is found in all acute diseases and in most fevers, ‘out bust of latent psora’, assumes a periodicity occurring every 3, 5, 7, 14, 21, 28 days and pertain to the patient not the fever, in typhoid,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typhus and some malarial fevers the relapse assumes a weakly or monthly aggravations.</a:t>
            </a:r>
          </a:p>
          <a:p>
            <a:pPr>
              <a:buNone/>
            </a:pPr>
            <a:r>
              <a:rPr lang="en-US" sz="2800" dirty="0" smtClean="0">
                <a:solidFill>
                  <a:srgbClr val="7030A0"/>
                </a:solidFill>
              </a:rPr>
              <a:t>            If the original cause(psora) is not considered during treatment it will produce relapse. After the first relapse, when the symptoms are taken for the second prescription, along with the symptoms miasm should be considered, for that carefully examine the family history. If treatment is done on this way we can prevent future relapse.</a:t>
            </a:r>
          </a:p>
          <a:p>
            <a:pPr>
              <a:buNone/>
            </a:pPr>
            <a:r>
              <a:rPr lang="en-US" sz="2800" dirty="0" smtClean="0">
                <a:solidFill>
                  <a:srgbClr val="7030A0"/>
                </a:solidFill>
              </a:rPr>
              <a:t>           </a:t>
            </a:r>
            <a:r>
              <a:rPr lang="en-US" sz="2800" b="1" dirty="0" smtClean="0">
                <a:solidFill>
                  <a:srgbClr val="7030A0"/>
                </a:solidFill>
              </a:rPr>
              <a:t>18, Sanitation – the sick room : </a:t>
            </a:r>
            <a:r>
              <a:rPr lang="en-US" sz="2800" dirty="0" smtClean="0">
                <a:solidFill>
                  <a:srgbClr val="7030A0"/>
                </a:solidFill>
              </a:rPr>
              <a:t>The temperature as for as possible should be adapted to the comfort of sick, the rooms freely ventilated in the day time, especially the sun shines and at the time obendence of fresh pure air maintained, a room with a southern exposure is preferable. If a cool or even cold room should be preferred by the patient, the attendants</a:t>
            </a:r>
          </a:p>
          <a:p>
            <a:pPr>
              <a:buNone/>
            </a:pP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sz="2800" dirty="0" smtClean="0"/>
              <a:t>         </a:t>
            </a:r>
            <a:r>
              <a:rPr lang="en-US" sz="2800" dirty="0" smtClean="0">
                <a:solidFill>
                  <a:srgbClr val="7030A0"/>
                </a:solidFill>
              </a:rPr>
              <a:t>and nurses should protect themselves with proper clothing.</a:t>
            </a:r>
          </a:p>
          <a:p>
            <a:pPr>
              <a:buNone/>
            </a:pPr>
            <a:r>
              <a:rPr lang="en-US" sz="2800" dirty="0" smtClean="0">
                <a:solidFill>
                  <a:srgbClr val="7030A0"/>
                </a:solidFill>
              </a:rPr>
              <a:t>           To disinfect the room flood it with fresh air, protect the patient from drafts and undue exposure. </a:t>
            </a:r>
          </a:p>
          <a:p>
            <a:pPr>
              <a:buNone/>
            </a:pPr>
            <a:r>
              <a:rPr lang="en-US" sz="2800" dirty="0" smtClean="0">
                <a:solidFill>
                  <a:srgbClr val="7030A0"/>
                </a:solidFill>
              </a:rPr>
              <a:t>            Bathing is essential in every stage of typhoid especially during the fever exacerbation, the worm or tepid (leuke worm) bath is most beneficial and generally most grateful. The bath cloth or wet towel, not a sponge should be used, and if very sensitive or perspiring under the clothes. Never use cold or ice bath to reduce the temperature, it is always harmful often fatal.</a:t>
            </a:r>
          </a:p>
          <a:p>
            <a:pPr>
              <a:buNone/>
            </a:pPr>
            <a:r>
              <a:rPr lang="en-US" sz="2800" dirty="0" smtClean="0">
                <a:solidFill>
                  <a:srgbClr val="7030A0"/>
                </a:solidFill>
              </a:rPr>
              <a:t>            The bedding should be well aired and frequently changed as quietly and gently as possible</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b="1" dirty="0" smtClean="0">
                <a:solidFill>
                  <a:srgbClr val="7030A0"/>
                </a:solidFill>
              </a:rPr>
              <a:t>Plan and construction :</a:t>
            </a:r>
          </a:p>
          <a:p>
            <a:pPr>
              <a:buNone/>
            </a:pPr>
            <a:r>
              <a:rPr lang="en-US" sz="2800" dirty="0" smtClean="0">
                <a:solidFill>
                  <a:srgbClr val="7030A0"/>
                </a:solidFill>
              </a:rPr>
              <a:t>   At the beginning preface is mentioned, in the preface author is mentioning about the introduction of this book.</a:t>
            </a:r>
          </a:p>
          <a:p>
            <a:pPr>
              <a:buNone/>
            </a:pPr>
            <a:r>
              <a:rPr lang="en-US" sz="2800" dirty="0" smtClean="0">
                <a:solidFill>
                  <a:srgbClr val="7030A0"/>
                </a:solidFill>
              </a:rPr>
              <a:t>               The book is divided in to three sections, the first part deals with principles, under this 19 principles are mentioned and explained.</a:t>
            </a:r>
          </a:p>
          <a:p>
            <a:pPr>
              <a:buNone/>
            </a:pPr>
            <a:r>
              <a:rPr lang="en-US" sz="2800" dirty="0" smtClean="0">
                <a:solidFill>
                  <a:srgbClr val="7030A0"/>
                </a:solidFill>
              </a:rPr>
              <a:t>               The second part is therapeutic part, it deals with indications of remedies, there are 147 medicines are mentioned.</a:t>
            </a:r>
          </a:p>
          <a:p>
            <a:pPr>
              <a:buNone/>
            </a:pPr>
            <a:r>
              <a:rPr lang="en-US" sz="2800" dirty="0" smtClean="0">
                <a:solidFill>
                  <a:srgbClr val="7030A0"/>
                </a:solidFill>
              </a:rPr>
              <a:t>               Under each medicines the indications are mentioned in the following sub headings.</a:t>
            </a:r>
          </a:p>
          <a:p>
            <a:pPr>
              <a:buNone/>
            </a:pPr>
            <a:r>
              <a:rPr lang="en-US" sz="2800" dirty="0" smtClean="0">
                <a:solidFill>
                  <a:srgbClr val="7030A0"/>
                </a:solidFill>
              </a:rPr>
              <a:t>          1, Characteristics.</a:t>
            </a:r>
          </a:p>
          <a:p>
            <a:pPr>
              <a:buNone/>
            </a:pPr>
            <a:r>
              <a:rPr lang="en-US" sz="2800" dirty="0" smtClean="0">
                <a:solidFill>
                  <a:srgbClr val="7030A0"/>
                </a:solidFill>
              </a:rPr>
              <a:t>          2, Aggravation.</a:t>
            </a:r>
          </a:p>
          <a:p>
            <a:pPr>
              <a:buNone/>
            </a:pPr>
            <a:r>
              <a:rPr lang="en-US" sz="2800" dirty="0" smtClean="0">
                <a:solidFill>
                  <a:srgbClr val="7030A0"/>
                </a:solidFill>
              </a:rPr>
              <a:t>          3, Amelioration.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Never waken a sleeping patient , but never forget that the stupor or delirium is not sleep.</a:t>
            </a:r>
          </a:p>
          <a:p>
            <a:pPr>
              <a:buNone/>
            </a:pPr>
            <a:r>
              <a:rPr lang="en-US" sz="2800" b="1" dirty="0" smtClean="0">
                <a:solidFill>
                  <a:srgbClr val="7030A0"/>
                </a:solidFill>
              </a:rPr>
              <a:t>              19, Diet of the typhoid : </a:t>
            </a:r>
            <a:r>
              <a:rPr lang="en-US" sz="2800" dirty="0" smtClean="0">
                <a:solidFill>
                  <a:srgbClr val="7030A0"/>
                </a:solidFill>
              </a:rPr>
              <a:t>Absolute rest of the digestive organs is just as necessary for safe and speedy recovery in continued fevers, enforce feed is un wise.</a:t>
            </a:r>
          </a:p>
          <a:p>
            <a:pPr>
              <a:buNone/>
            </a:pPr>
            <a:r>
              <a:rPr lang="en-US" sz="2800" dirty="0" smtClean="0">
                <a:solidFill>
                  <a:srgbClr val="7030A0"/>
                </a:solidFill>
              </a:rPr>
              <a:t>              Pure water, ad libitum is the best and safest diet for the fever patient, until the tongue is clean – the appetite natures call for food – returns. Best results are generally obtained by intake of hot water. Never use cold or ice water internally to the patient.</a:t>
            </a:r>
          </a:p>
          <a:p>
            <a:pPr>
              <a:buNone/>
            </a:pPr>
            <a:r>
              <a:rPr lang="en-US" sz="2800" dirty="0" smtClean="0">
                <a:solidFill>
                  <a:srgbClr val="7030A0"/>
                </a:solidFill>
              </a:rPr>
              <a:t>             Food may be varied to suit the taste of the patient , by adding the juice of orange, grape,</a:t>
            </a:r>
            <a:endParaRPr lang="en-US" sz="2800" dirty="0">
              <a:solidFill>
                <a:srgbClr val="7030A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raspberry, strawberry, water melon, currant (seedless dried grapes), etc, but not lemon or vinegar.</a:t>
            </a:r>
          </a:p>
          <a:p>
            <a:pPr>
              <a:buNone/>
            </a:pPr>
            <a:r>
              <a:rPr lang="en-US" sz="2800" dirty="0" smtClean="0">
                <a:solidFill>
                  <a:srgbClr val="7030A0"/>
                </a:solidFill>
              </a:rPr>
              <a:t>              As the tongue cleans appetite returns, rice water, dried apple water or toast water may be allowed, stale (old) bread well toasted should be put in to boiling water and allowed to cool in an earthen vessel, barley, cracked wheat or oat meal gruel well cooked may be allowed later.</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a:t>
            </a:r>
            <a:r>
              <a:rPr lang="en-US" sz="2800" b="1" dirty="0" smtClean="0">
                <a:solidFill>
                  <a:srgbClr val="7030A0"/>
                </a:solidFill>
              </a:rPr>
              <a:t>Repertory part</a:t>
            </a:r>
          </a:p>
          <a:p>
            <a:pPr>
              <a:buNone/>
            </a:pPr>
            <a:r>
              <a:rPr lang="en-US" sz="2800" dirty="0" smtClean="0">
                <a:solidFill>
                  <a:srgbClr val="7030A0"/>
                </a:solidFill>
              </a:rPr>
              <a:t>             </a:t>
            </a:r>
            <a:r>
              <a:rPr lang="en-US" sz="2800" b="1" dirty="0" smtClean="0">
                <a:solidFill>
                  <a:srgbClr val="7030A0"/>
                </a:solidFill>
              </a:rPr>
              <a:t>1, Type : </a:t>
            </a:r>
            <a:r>
              <a:rPr lang="en-US" sz="2800" dirty="0" smtClean="0">
                <a:solidFill>
                  <a:srgbClr val="7030A0"/>
                </a:solidFill>
              </a:rPr>
              <a:t>Mostly the rubrics are mentioned in pathologically diagnostic terms, along with that few general rubrics are mentioned. (ex) autumnal, bilious, epidemic, intermittent, malarial, menses after the, monthly, periodicity marked, quartan, typhoid, typhus, etc.</a:t>
            </a:r>
          </a:p>
          <a:p>
            <a:pPr>
              <a:buNone/>
            </a:pPr>
            <a:r>
              <a:rPr lang="en-US" sz="2800" dirty="0" smtClean="0">
                <a:solidFill>
                  <a:srgbClr val="7030A0"/>
                </a:solidFill>
              </a:rPr>
              <a:t>              </a:t>
            </a:r>
            <a:r>
              <a:rPr lang="en-US" sz="2800" b="1" dirty="0" smtClean="0">
                <a:solidFill>
                  <a:srgbClr val="7030A0"/>
                </a:solidFill>
              </a:rPr>
              <a:t>2, Time : </a:t>
            </a:r>
            <a:r>
              <a:rPr lang="en-US" sz="2800" dirty="0" smtClean="0">
                <a:solidFill>
                  <a:srgbClr val="7030A0"/>
                </a:solidFill>
              </a:rPr>
              <a:t>Seasons, Fraction of a day related rubrics, particular time related to each paroxysms, and stages of fever are mentioned. (ex) autumn. Day, evening, fore noon, mid night, morning, night, paroxysm returning at : 1 am, 1 to 2 am, etc. Fever with out chill returning at: midnight,12 to 3 am, 2 p.m, 2 to 3 p.m, etc.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b="1" dirty="0" smtClean="0">
                <a:solidFill>
                  <a:srgbClr val="7030A0"/>
                </a:solidFill>
              </a:rPr>
              <a:t>           3, Cause : </a:t>
            </a:r>
            <a:r>
              <a:rPr lang="en-US" sz="2800" dirty="0" smtClean="0">
                <a:solidFill>
                  <a:srgbClr val="7030A0"/>
                </a:solidFill>
              </a:rPr>
              <a:t>Attack brought on by : Exciting factors are mentioned. (ex) air in open, anger, anthrax, fright, gonorrhea, weather cold, damp rainy, etc.</a:t>
            </a:r>
          </a:p>
          <a:p>
            <a:pPr>
              <a:buNone/>
            </a:pPr>
            <a:r>
              <a:rPr lang="en-US" sz="2800" dirty="0" smtClean="0">
                <a:solidFill>
                  <a:srgbClr val="7030A0"/>
                </a:solidFill>
              </a:rPr>
              <a:t>           </a:t>
            </a:r>
            <a:r>
              <a:rPr lang="en-US" sz="2800" b="1" dirty="0" smtClean="0">
                <a:solidFill>
                  <a:srgbClr val="7030A0"/>
                </a:solidFill>
              </a:rPr>
              <a:t>4, Prodrome : </a:t>
            </a:r>
            <a:r>
              <a:rPr lang="en-US" sz="2800" dirty="0" smtClean="0">
                <a:solidFill>
                  <a:srgbClr val="7030A0"/>
                </a:solidFill>
              </a:rPr>
              <a:t>conditions occurring during : Mental and physical changes (symptoms) occurring, and changes (symptoms) occurring on anatomical parts and other clinical symptoms occurring during fever conditions are mentioned. (ex) anguish, anxiety, appetite loss of, bones pain in, cough, diarrhoea, face heat of, head ache, irritable, neck pain in, weakness, etc.</a:t>
            </a:r>
          </a:p>
          <a:p>
            <a:pPr>
              <a:buNone/>
            </a:pPr>
            <a:r>
              <a:rPr lang="en-US" sz="2800" b="1" dirty="0" smtClean="0">
                <a:solidFill>
                  <a:srgbClr val="7030A0"/>
                </a:solidFill>
              </a:rPr>
              <a:t>           5, Commencement of chill : </a:t>
            </a:r>
            <a:r>
              <a:rPr lang="en-US" sz="2800" dirty="0" smtClean="0">
                <a:solidFill>
                  <a:srgbClr val="7030A0"/>
                </a:solidFill>
              </a:rPr>
              <a:t>chill begins in : The anatomical parts where chill begins are mentioned. (ex) arms, back, hand, vertex, 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6400800"/>
          </a:xfrm>
        </p:spPr>
        <p:txBody>
          <a:bodyPr>
            <a:normAutofit lnSpcReduction="10000"/>
          </a:bodyPr>
          <a:lstStyle/>
          <a:p>
            <a:pPr>
              <a:buNone/>
            </a:pPr>
            <a:r>
              <a:rPr lang="en-US" sz="2800" b="1" dirty="0" smtClean="0">
                <a:solidFill>
                  <a:srgbClr val="7030A0"/>
                </a:solidFill>
              </a:rPr>
              <a:t>       6, Chill location of : </a:t>
            </a:r>
            <a:r>
              <a:rPr lang="en-US" sz="2800" dirty="0" smtClean="0">
                <a:solidFill>
                  <a:srgbClr val="7030A0"/>
                </a:solidFill>
              </a:rPr>
              <a:t>chill parts affected location of :</a:t>
            </a:r>
          </a:p>
          <a:p>
            <a:pPr>
              <a:buNone/>
            </a:pPr>
            <a:r>
              <a:rPr lang="en-US" sz="2800" dirty="0" smtClean="0">
                <a:solidFill>
                  <a:srgbClr val="7030A0"/>
                </a:solidFill>
              </a:rPr>
              <a:t>     The anatomical parts where chill located are mentioned, along with that extensions of chill are mentioned. (Ex) abdomen, arms, ascends, back, hands, etc.</a:t>
            </a:r>
          </a:p>
          <a:p>
            <a:pPr>
              <a:buNone/>
            </a:pPr>
            <a:r>
              <a:rPr lang="en-US" sz="2800" b="1" dirty="0" smtClean="0">
                <a:solidFill>
                  <a:srgbClr val="7030A0"/>
                </a:solidFill>
              </a:rPr>
              <a:t>          7, Chill aggravated : </a:t>
            </a:r>
            <a:r>
              <a:rPr lang="en-US" sz="2800" dirty="0" smtClean="0">
                <a:solidFill>
                  <a:srgbClr val="7030A0"/>
                </a:solidFill>
              </a:rPr>
              <a:t>Factors which aggravate chill are mentioned. Arms motion of, eating after, rest during, warmth in, etc.</a:t>
            </a:r>
          </a:p>
          <a:p>
            <a:pPr>
              <a:buNone/>
            </a:pPr>
            <a:r>
              <a:rPr lang="en-US" sz="2800" b="1" dirty="0" smtClean="0">
                <a:solidFill>
                  <a:srgbClr val="7030A0"/>
                </a:solidFill>
              </a:rPr>
              <a:t>           8, Chill ameliorated : </a:t>
            </a:r>
            <a:r>
              <a:rPr lang="en-US" sz="2800" dirty="0" smtClean="0">
                <a:solidFill>
                  <a:srgbClr val="7030A0"/>
                </a:solidFill>
              </a:rPr>
              <a:t>Ameliorating factors of chill are mentioned. (ex) air in open, covering by, motion on, sleep after, etc.</a:t>
            </a:r>
          </a:p>
          <a:p>
            <a:pPr>
              <a:buNone/>
            </a:pPr>
            <a:r>
              <a:rPr lang="en-US" sz="2800" b="1" dirty="0" smtClean="0">
                <a:solidFill>
                  <a:srgbClr val="7030A0"/>
                </a:solidFill>
              </a:rPr>
              <a:t>           9, Symptoms during the chill : </a:t>
            </a:r>
            <a:r>
              <a:rPr lang="en-US" sz="2800" dirty="0" smtClean="0">
                <a:solidFill>
                  <a:srgbClr val="7030A0"/>
                </a:solidFill>
              </a:rPr>
              <a:t>Only three rubrics are mentioned. Chill absent, chill predominates, chill in general.</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b="1" dirty="0" smtClean="0">
                <a:solidFill>
                  <a:srgbClr val="7030A0"/>
                </a:solidFill>
              </a:rPr>
              <a:t>           </a:t>
            </a:r>
            <a:r>
              <a:rPr lang="en-US" sz="2800" b="1" dirty="0" smtClean="0">
                <a:solidFill>
                  <a:srgbClr val="7030A0"/>
                </a:solidFill>
              </a:rPr>
              <a:t>10, Chill character of : </a:t>
            </a:r>
            <a:r>
              <a:rPr lang="en-US" sz="2800" dirty="0" smtClean="0">
                <a:solidFill>
                  <a:srgbClr val="7030A0"/>
                </a:solidFill>
              </a:rPr>
              <a:t>Few characters of chill are mentioned. (ex) alternating with heat or sudden cold sweat, coldness icy, shaking, etc.</a:t>
            </a:r>
          </a:p>
          <a:p>
            <a:pPr>
              <a:buNone/>
            </a:pPr>
            <a:r>
              <a:rPr lang="en-US" sz="2800" dirty="0" smtClean="0">
                <a:solidFill>
                  <a:srgbClr val="7030A0"/>
                </a:solidFill>
              </a:rPr>
              <a:t>             </a:t>
            </a:r>
            <a:r>
              <a:rPr lang="en-US" sz="2800" b="1" dirty="0" smtClean="0">
                <a:solidFill>
                  <a:srgbClr val="7030A0"/>
                </a:solidFill>
              </a:rPr>
              <a:t>11, Chill symptoms during : </a:t>
            </a:r>
            <a:r>
              <a:rPr lang="en-US" sz="2800" dirty="0" smtClean="0">
                <a:solidFill>
                  <a:srgbClr val="7030A0"/>
                </a:solidFill>
              </a:rPr>
              <a:t>Other symptoms occurring during chill are mentioned (concomitants), (ex) abdomen bloated, anxiety, bones pain in, cough, elbows pain in, hunger, hysteria, mouth dryness of, etc.</a:t>
            </a:r>
          </a:p>
          <a:p>
            <a:pPr>
              <a:buNone/>
            </a:pPr>
            <a:r>
              <a:rPr lang="en-US" sz="2800" dirty="0" smtClean="0">
                <a:solidFill>
                  <a:srgbClr val="7030A0"/>
                </a:solidFill>
              </a:rPr>
              <a:t>             </a:t>
            </a:r>
            <a:r>
              <a:rPr lang="en-US" sz="2800" b="1" dirty="0" smtClean="0">
                <a:solidFill>
                  <a:srgbClr val="7030A0"/>
                </a:solidFill>
              </a:rPr>
              <a:t>12, Chill followed by : </a:t>
            </a:r>
            <a:r>
              <a:rPr lang="en-US" sz="2800" dirty="0" smtClean="0">
                <a:solidFill>
                  <a:srgbClr val="7030A0"/>
                </a:solidFill>
              </a:rPr>
              <a:t>The symptoms which follows chill are mentioned. (ex) anxiety internal with short breath, chest spasmodic pain, head ache frontal, sweat, taste bitter, etc.</a:t>
            </a:r>
          </a:p>
          <a:p>
            <a:pPr>
              <a:buNone/>
            </a:pPr>
            <a:r>
              <a:rPr lang="en-US" sz="2800" dirty="0" smtClean="0">
                <a:solidFill>
                  <a:srgbClr val="7030A0"/>
                </a:solidFill>
              </a:rPr>
              <a:t>             </a:t>
            </a:r>
            <a:r>
              <a:rPr lang="en-US" sz="2800" b="1" dirty="0" smtClean="0">
                <a:solidFill>
                  <a:srgbClr val="7030A0"/>
                </a:solidFill>
              </a:rPr>
              <a:t>13, Heat aggravated by : </a:t>
            </a:r>
            <a:r>
              <a:rPr lang="en-US" sz="2800" dirty="0" smtClean="0">
                <a:solidFill>
                  <a:srgbClr val="7030A0"/>
                </a:solidFill>
              </a:rPr>
              <a:t>Factors and time factors aggravate the fevers are mentioned.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800" dirty="0" smtClean="0">
                <a:solidFill>
                  <a:srgbClr val="7030A0"/>
                </a:solidFill>
              </a:rPr>
              <a:t>        (ex) air in open, drinking by, evening towards, mid night after, smoking by, stooping when, etc.</a:t>
            </a:r>
          </a:p>
          <a:p>
            <a:pPr>
              <a:buNone/>
            </a:pPr>
            <a:r>
              <a:rPr lang="en-US" sz="2800" b="1" dirty="0" smtClean="0">
                <a:solidFill>
                  <a:srgbClr val="7030A0"/>
                </a:solidFill>
              </a:rPr>
              <a:t>            14, Heat ameliorated by : </a:t>
            </a:r>
            <a:r>
              <a:rPr lang="en-US" sz="2800" dirty="0" smtClean="0">
                <a:solidFill>
                  <a:srgbClr val="7030A0"/>
                </a:solidFill>
              </a:rPr>
              <a:t>Factors and time ameliorates the fevers. (ex) air in open, eating after, sitting when, etc.</a:t>
            </a:r>
          </a:p>
          <a:p>
            <a:pPr>
              <a:buNone/>
            </a:pPr>
            <a:r>
              <a:rPr lang="en-US" sz="2800" dirty="0" smtClean="0">
                <a:solidFill>
                  <a:srgbClr val="7030A0"/>
                </a:solidFill>
              </a:rPr>
              <a:t>           </a:t>
            </a:r>
            <a:r>
              <a:rPr lang="en-US" sz="2800" b="1" dirty="0" smtClean="0">
                <a:solidFill>
                  <a:srgbClr val="7030A0"/>
                </a:solidFill>
              </a:rPr>
              <a:t>15. Heat absent : </a:t>
            </a:r>
            <a:r>
              <a:rPr lang="en-US" sz="2800" dirty="0" smtClean="0">
                <a:solidFill>
                  <a:srgbClr val="7030A0"/>
                </a:solidFill>
              </a:rPr>
              <a:t>No sub rubrics are mentioned but medicines are mentioned for main rubric.</a:t>
            </a:r>
          </a:p>
          <a:p>
            <a:pPr>
              <a:buNone/>
            </a:pPr>
            <a:r>
              <a:rPr lang="en-US" sz="2800" b="1" dirty="0" smtClean="0">
                <a:solidFill>
                  <a:srgbClr val="7030A0"/>
                </a:solidFill>
              </a:rPr>
              <a:t>           16, Heat in general : </a:t>
            </a:r>
            <a:r>
              <a:rPr lang="en-US" sz="2800" dirty="0" smtClean="0">
                <a:solidFill>
                  <a:srgbClr val="7030A0"/>
                </a:solidFill>
              </a:rPr>
              <a:t>No sub rubrics are mentioned but medicines are mentioned for main rubric.</a:t>
            </a:r>
          </a:p>
          <a:p>
            <a:pPr>
              <a:buNone/>
            </a:pPr>
            <a:r>
              <a:rPr lang="en-US" sz="2800" b="1" dirty="0" smtClean="0">
                <a:solidFill>
                  <a:srgbClr val="7030A0"/>
                </a:solidFill>
              </a:rPr>
              <a:t>           17, Heat symptoms during : </a:t>
            </a:r>
            <a:r>
              <a:rPr lang="en-US" sz="2800" dirty="0" smtClean="0">
                <a:solidFill>
                  <a:srgbClr val="7030A0"/>
                </a:solidFill>
              </a:rPr>
              <a:t>Heat during other symptoms are mentioned. (ex) abdomen coldness in, air cold sensitiveness to, anxiety with, apple desire for, bones pain in, diarrhoea, ears cold of, face redness of, food aversion to, hands cold, 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800" dirty="0" smtClean="0">
                <a:solidFill>
                  <a:srgbClr val="7030A0"/>
                </a:solidFill>
              </a:rPr>
              <a:t>            </a:t>
            </a:r>
            <a:r>
              <a:rPr lang="en-US" sz="2800" b="1" dirty="0" smtClean="0">
                <a:solidFill>
                  <a:srgbClr val="7030A0"/>
                </a:solidFill>
              </a:rPr>
              <a:t>18, Heat followed by : </a:t>
            </a:r>
            <a:r>
              <a:rPr lang="en-US" sz="2800" dirty="0" smtClean="0">
                <a:solidFill>
                  <a:srgbClr val="7030A0"/>
                </a:solidFill>
              </a:rPr>
              <a:t>The symptoms which follows heat are mentioned. (ex) chill, colic, debility, headache, etc.</a:t>
            </a:r>
          </a:p>
          <a:p>
            <a:pPr>
              <a:buNone/>
            </a:pPr>
            <a:r>
              <a:rPr lang="en-US" sz="2800" b="1" dirty="0" smtClean="0">
                <a:solidFill>
                  <a:srgbClr val="7030A0"/>
                </a:solidFill>
              </a:rPr>
              <a:t>            19, Heat characteristic of :</a:t>
            </a:r>
            <a:r>
              <a:rPr lang="en-US" sz="2800" dirty="0" smtClean="0">
                <a:solidFill>
                  <a:srgbClr val="7030A0"/>
                </a:solidFill>
              </a:rPr>
              <a:t> Characters of heat and few locations are mentioned. (ex) abdomen of, anxious of whole body, bed in, burning, dry, etc.</a:t>
            </a:r>
          </a:p>
          <a:p>
            <a:pPr>
              <a:buNone/>
            </a:pPr>
            <a:r>
              <a:rPr lang="en-US" sz="2800" dirty="0" smtClean="0">
                <a:solidFill>
                  <a:srgbClr val="7030A0"/>
                </a:solidFill>
              </a:rPr>
              <a:t>            </a:t>
            </a:r>
            <a:r>
              <a:rPr lang="en-US" sz="2800" b="1" dirty="0" smtClean="0">
                <a:solidFill>
                  <a:srgbClr val="7030A0"/>
                </a:solidFill>
              </a:rPr>
              <a:t>20, Sweat aggravated : </a:t>
            </a:r>
            <a:r>
              <a:rPr lang="en-US" sz="2800" dirty="0" smtClean="0">
                <a:solidFill>
                  <a:srgbClr val="7030A0"/>
                </a:solidFill>
              </a:rPr>
              <a:t>Factors aggravating sweat are mentioned. (ex) air exercise in the, bed getting out of, room in, sleep during, etc.</a:t>
            </a:r>
          </a:p>
          <a:p>
            <a:pPr>
              <a:buNone/>
            </a:pPr>
            <a:r>
              <a:rPr lang="en-US" sz="2800" dirty="0" smtClean="0">
                <a:solidFill>
                  <a:srgbClr val="7030A0"/>
                </a:solidFill>
              </a:rPr>
              <a:t>            </a:t>
            </a:r>
            <a:r>
              <a:rPr lang="en-US" sz="2800" b="1" dirty="0" smtClean="0">
                <a:solidFill>
                  <a:srgbClr val="7030A0"/>
                </a:solidFill>
              </a:rPr>
              <a:t>21, Sweat ameliorated : </a:t>
            </a:r>
            <a:r>
              <a:rPr lang="en-US" sz="2800" dirty="0" smtClean="0">
                <a:solidFill>
                  <a:srgbClr val="7030A0"/>
                </a:solidFill>
              </a:rPr>
              <a:t>Factors ameliorating sweat are mentioned, (ex) air in open, drinking after, morning in the, sleep in, etc.</a:t>
            </a:r>
          </a:p>
          <a:p>
            <a:pPr>
              <a:buNone/>
            </a:pPr>
            <a:r>
              <a:rPr lang="en-US" sz="2800" dirty="0" smtClean="0">
                <a:solidFill>
                  <a:srgbClr val="7030A0"/>
                </a:solidFill>
              </a:rPr>
              <a:t>           </a:t>
            </a:r>
            <a:r>
              <a:rPr lang="en-US" sz="2800" b="1" dirty="0" smtClean="0">
                <a:solidFill>
                  <a:srgbClr val="7030A0"/>
                </a:solidFill>
              </a:rPr>
              <a:t>22, Sweat followed by : </a:t>
            </a:r>
            <a:r>
              <a:rPr lang="en-US" sz="2800" dirty="0" smtClean="0">
                <a:solidFill>
                  <a:srgbClr val="7030A0"/>
                </a:solidFill>
              </a:rPr>
              <a:t>Symptoms following sweat are mentioned, (ex) chill, cough, hunger, 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            23, Aggravation while sweating : </a:t>
            </a:r>
            <a:r>
              <a:rPr lang="en-US" sz="2800" dirty="0" smtClean="0">
                <a:solidFill>
                  <a:srgbClr val="7030A0"/>
                </a:solidFill>
              </a:rPr>
              <a:t>Directly medicines are mentioned.</a:t>
            </a:r>
          </a:p>
          <a:p>
            <a:pPr>
              <a:buNone/>
            </a:pPr>
            <a:r>
              <a:rPr lang="en-US" sz="2800" dirty="0" smtClean="0">
                <a:solidFill>
                  <a:srgbClr val="7030A0"/>
                </a:solidFill>
              </a:rPr>
              <a:t>            </a:t>
            </a:r>
            <a:r>
              <a:rPr lang="en-US" sz="2800" b="1" dirty="0" smtClean="0">
                <a:solidFill>
                  <a:srgbClr val="7030A0"/>
                </a:solidFill>
              </a:rPr>
              <a:t>24, Amelioration while sweating : </a:t>
            </a:r>
            <a:r>
              <a:rPr lang="en-US" sz="2800" dirty="0" smtClean="0">
                <a:solidFill>
                  <a:srgbClr val="7030A0"/>
                </a:solidFill>
              </a:rPr>
              <a:t>Medicines are mentioned under main rubric, with one sub rubric.</a:t>
            </a:r>
          </a:p>
          <a:p>
            <a:pPr>
              <a:buNone/>
            </a:pPr>
            <a:r>
              <a:rPr lang="en-US" sz="2800" dirty="0" smtClean="0">
                <a:solidFill>
                  <a:srgbClr val="7030A0"/>
                </a:solidFill>
              </a:rPr>
              <a:t>           </a:t>
            </a:r>
            <a:r>
              <a:rPr lang="en-US" sz="2800" b="1" dirty="0" smtClean="0">
                <a:solidFill>
                  <a:srgbClr val="7030A0"/>
                </a:solidFill>
              </a:rPr>
              <a:t>25,Sweat absent : </a:t>
            </a:r>
            <a:r>
              <a:rPr lang="en-US" sz="2800" dirty="0" smtClean="0">
                <a:solidFill>
                  <a:srgbClr val="7030A0"/>
                </a:solidFill>
              </a:rPr>
              <a:t>Medicines are mentioned under main rubric.</a:t>
            </a:r>
          </a:p>
          <a:p>
            <a:pPr>
              <a:buNone/>
            </a:pPr>
            <a:r>
              <a:rPr lang="en-US" sz="2800" dirty="0" smtClean="0">
                <a:solidFill>
                  <a:srgbClr val="7030A0"/>
                </a:solidFill>
              </a:rPr>
              <a:t>           </a:t>
            </a:r>
            <a:r>
              <a:rPr lang="en-US" sz="2800" b="1" dirty="0" smtClean="0">
                <a:solidFill>
                  <a:srgbClr val="7030A0"/>
                </a:solidFill>
              </a:rPr>
              <a:t>26, Sweat in general : </a:t>
            </a:r>
            <a:r>
              <a:rPr lang="en-US" sz="2800" dirty="0" smtClean="0">
                <a:solidFill>
                  <a:srgbClr val="7030A0"/>
                </a:solidFill>
              </a:rPr>
              <a:t>Medicines are mentioned under main rubric.</a:t>
            </a:r>
          </a:p>
          <a:p>
            <a:pPr>
              <a:buNone/>
            </a:pPr>
            <a:r>
              <a:rPr lang="en-US" sz="2800" b="1" dirty="0" smtClean="0">
                <a:solidFill>
                  <a:srgbClr val="7030A0"/>
                </a:solidFill>
              </a:rPr>
              <a:t>          27, Sweat predominate :</a:t>
            </a:r>
            <a:r>
              <a:rPr lang="en-US" sz="2800" dirty="0" smtClean="0">
                <a:solidFill>
                  <a:srgbClr val="7030A0"/>
                </a:solidFill>
              </a:rPr>
              <a:t> Medicines are mentioned under main rubric and fraction of the day as sub rubrics, (ex) day during the, evening, morning, night. </a:t>
            </a:r>
          </a:p>
          <a:p>
            <a:pPr>
              <a:buNone/>
            </a:pPr>
            <a:r>
              <a:rPr lang="en-US" sz="2800" dirty="0" smtClean="0">
                <a:solidFill>
                  <a:srgbClr val="7030A0"/>
                </a:solidFill>
              </a:rPr>
              <a:t>          </a:t>
            </a:r>
            <a:r>
              <a:rPr lang="en-US" sz="2800" b="1" dirty="0" smtClean="0">
                <a:solidFill>
                  <a:srgbClr val="7030A0"/>
                </a:solidFill>
              </a:rPr>
              <a:t>28, Sweat produced by : </a:t>
            </a:r>
            <a:r>
              <a:rPr lang="en-US" sz="2800" dirty="0" smtClean="0">
                <a:solidFill>
                  <a:srgbClr val="7030A0"/>
                </a:solidFill>
              </a:rPr>
              <a:t>Factors produce sweat are mentioned, (ex) awakening on, eating, 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b="1" dirty="0" smtClean="0">
                <a:solidFill>
                  <a:srgbClr val="7030A0"/>
                </a:solidFill>
              </a:rPr>
              <a:t>           29, Sweat character of : </a:t>
            </a:r>
            <a:r>
              <a:rPr lang="en-US" sz="2800" dirty="0" smtClean="0">
                <a:solidFill>
                  <a:srgbClr val="7030A0"/>
                </a:solidFill>
              </a:rPr>
              <a:t>Characters of sweat are mentioned, (ex) acrid, bed in, bloody, debilitating from least movement, profuse, ect.</a:t>
            </a:r>
          </a:p>
          <a:p>
            <a:pPr>
              <a:buNone/>
            </a:pPr>
            <a:r>
              <a:rPr lang="en-US" sz="2800" b="1" dirty="0" smtClean="0">
                <a:solidFill>
                  <a:srgbClr val="7030A0"/>
                </a:solidFill>
              </a:rPr>
              <a:t>           30, Sweat time of : </a:t>
            </a:r>
            <a:r>
              <a:rPr lang="en-US" sz="2800" dirty="0" smtClean="0">
                <a:solidFill>
                  <a:srgbClr val="7030A0"/>
                </a:solidFill>
              </a:rPr>
              <a:t>Fraction of the day and few other factors are mentioned, (ex) afternoon, day during the, evening during the, noon, sleep during, etc.</a:t>
            </a:r>
          </a:p>
          <a:p>
            <a:pPr>
              <a:buNone/>
            </a:pPr>
            <a:r>
              <a:rPr lang="en-US" sz="2800" dirty="0" smtClean="0">
                <a:solidFill>
                  <a:srgbClr val="7030A0"/>
                </a:solidFill>
              </a:rPr>
              <a:t>            </a:t>
            </a:r>
            <a:r>
              <a:rPr lang="en-US" sz="2800" b="1" dirty="0" smtClean="0">
                <a:solidFill>
                  <a:srgbClr val="7030A0"/>
                </a:solidFill>
              </a:rPr>
              <a:t>31, Sweat location of : </a:t>
            </a:r>
            <a:r>
              <a:rPr lang="en-US" sz="2800" dirty="0" smtClean="0">
                <a:solidFill>
                  <a:srgbClr val="7030A0"/>
                </a:solidFill>
              </a:rPr>
              <a:t>Anatomical parts are mentioned, (ex) abdomen, axilla, body all over the, face, hands, etc.</a:t>
            </a:r>
          </a:p>
          <a:p>
            <a:pPr>
              <a:buNone/>
            </a:pPr>
            <a:r>
              <a:rPr lang="en-US" sz="2800" b="1" dirty="0" smtClean="0">
                <a:solidFill>
                  <a:srgbClr val="7030A0"/>
                </a:solidFill>
              </a:rPr>
              <a:t>           32, Sweat symptoms during : </a:t>
            </a:r>
            <a:r>
              <a:rPr lang="en-US" sz="2800" dirty="0" smtClean="0">
                <a:solidFill>
                  <a:srgbClr val="7030A0"/>
                </a:solidFill>
              </a:rPr>
              <a:t>Symptoms during sweat are mentioned,(ex) abdomen distention of, anxiety, bones pain in, 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a:bodyPr>
          <a:lstStyle/>
          <a:p>
            <a:pPr>
              <a:buNone/>
            </a:pPr>
            <a:r>
              <a:rPr lang="en-US" sz="2800" dirty="0" smtClean="0">
                <a:solidFill>
                  <a:srgbClr val="7030A0"/>
                </a:solidFill>
              </a:rPr>
              <a:t>             4, Relation.</a:t>
            </a:r>
          </a:p>
          <a:p>
            <a:pPr>
              <a:buNone/>
            </a:pPr>
            <a:r>
              <a:rPr lang="en-US" sz="2800" dirty="0" smtClean="0">
                <a:solidFill>
                  <a:srgbClr val="7030A0"/>
                </a:solidFill>
              </a:rPr>
              <a:t>             5, Type.</a:t>
            </a:r>
          </a:p>
          <a:p>
            <a:pPr>
              <a:buNone/>
            </a:pPr>
            <a:r>
              <a:rPr lang="en-US" sz="2800" dirty="0" smtClean="0">
                <a:solidFill>
                  <a:srgbClr val="7030A0"/>
                </a:solidFill>
              </a:rPr>
              <a:t>             6, Time.</a:t>
            </a:r>
          </a:p>
          <a:p>
            <a:pPr>
              <a:buNone/>
            </a:pPr>
            <a:r>
              <a:rPr lang="en-US" sz="2800" dirty="0" smtClean="0">
                <a:solidFill>
                  <a:srgbClr val="7030A0"/>
                </a:solidFill>
              </a:rPr>
              <a:t>             7, Cause.</a:t>
            </a:r>
          </a:p>
          <a:p>
            <a:pPr>
              <a:buNone/>
            </a:pPr>
            <a:r>
              <a:rPr lang="en-US" sz="2800" dirty="0" smtClean="0">
                <a:solidFill>
                  <a:srgbClr val="7030A0"/>
                </a:solidFill>
              </a:rPr>
              <a:t>             8, Chill.</a:t>
            </a:r>
          </a:p>
          <a:p>
            <a:pPr>
              <a:buNone/>
            </a:pPr>
            <a:r>
              <a:rPr lang="en-US" sz="2800" dirty="0" smtClean="0">
                <a:solidFill>
                  <a:srgbClr val="7030A0"/>
                </a:solidFill>
              </a:rPr>
              <a:t>             9, Heat.</a:t>
            </a:r>
          </a:p>
          <a:p>
            <a:pPr>
              <a:buNone/>
            </a:pPr>
            <a:r>
              <a:rPr lang="en-US" sz="2800" dirty="0" smtClean="0">
                <a:solidFill>
                  <a:srgbClr val="7030A0"/>
                </a:solidFill>
              </a:rPr>
              <a:t>            10, Sweat.</a:t>
            </a:r>
          </a:p>
          <a:p>
            <a:pPr>
              <a:buNone/>
            </a:pPr>
            <a:r>
              <a:rPr lang="en-US" sz="2800" dirty="0" smtClean="0">
                <a:solidFill>
                  <a:srgbClr val="7030A0"/>
                </a:solidFill>
              </a:rPr>
              <a:t>            11, Concomittants </a:t>
            </a:r>
          </a:p>
          <a:p>
            <a:pPr>
              <a:buNone/>
            </a:pPr>
            <a:r>
              <a:rPr lang="en-US" sz="2800" dirty="0" smtClean="0">
                <a:solidFill>
                  <a:srgbClr val="7030A0"/>
                </a:solidFill>
              </a:rPr>
              <a:t>            12, A pyrexia.</a:t>
            </a:r>
          </a:p>
          <a:p>
            <a:pPr>
              <a:buNone/>
            </a:pPr>
            <a:r>
              <a:rPr lang="en-US" sz="2800" dirty="0" smtClean="0">
                <a:solidFill>
                  <a:srgbClr val="7030A0"/>
                </a:solidFill>
              </a:rPr>
              <a:t>            13, Analysis.</a:t>
            </a:r>
          </a:p>
          <a:p>
            <a:pPr>
              <a:buNone/>
            </a:pPr>
            <a:r>
              <a:rPr lang="en-US" sz="2800" dirty="0" smtClean="0">
                <a:solidFill>
                  <a:srgbClr val="7030A0"/>
                </a:solidFill>
              </a:rPr>
              <a:t>            14, Prodrome,</a:t>
            </a:r>
          </a:p>
          <a:p>
            <a:pPr>
              <a:buNone/>
            </a:pPr>
            <a:r>
              <a:rPr lang="en-US" sz="2800" dirty="0" smtClean="0">
                <a:solidFill>
                  <a:srgbClr val="7030A0"/>
                </a:solidFill>
              </a:rPr>
              <a:t>            15, tongue.</a:t>
            </a:r>
          </a:p>
          <a:p>
            <a:pPr>
              <a:buNone/>
            </a:pPr>
            <a:r>
              <a:rPr lang="en-US" sz="2800" dirty="0" smtClean="0">
                <a:solidFill>
                  <a:srgbClr val="7030A0"/>
                </a:solidFill>
              </a:rPr>
              <a:t>            16, pulse.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          33, Sweat suppressed : </a:t>
            </a:r>
            <a:r>
              <a:rPr lang="en-US" sz="2800" dirty="0" smtClean="0">
                <a:solidFill>
                  <a:srgbClr val="7030A0"/>
                </a:solidFill>
              </a:rPr>
              <a:t>Medicines are mentioned under main rubric.</a:t>
            </a:r>
          </a:p>
          <a:p>
            <a:pPr>
              <a:buNone/>
            </a:pPr>
            <a:r>
              <a:rPr lang="en-US" sz="2800" b="1" dirty="0" smtClean="0">
                <a:solidFill>
                  <a:srgbClr val="7030A0"/>
                </a:solidFill>
              </a:rPr>
              <a:t>           34, Aggravation after sweat : </a:t>
            </a:r>
            <a:r>
              <a:rPr lang="en-US" sz="2800" dirty="0" smtClean="0">
                <a:solidFill>
                  <a:srgbClr val="7030A0"/>
                </a:solidFill>
              </a:rPr>
              <a:t>Medicines are mentioned under main rubric.</a:t>
            </a:r>
          </a:p>
          <a:p>
            <a:pPr>
              <a:buNone/>
            </a:pPr>
            <a:r>
              <a:rPr lang="en-US" sz="2800" dirty="0" smtClean="0">
                <a:solidFill>
                  <a:srgbClr val="7030A0"/>
                </a:solidFill>
              </a:rPr>
              <a:t>           </a:t>
            </a:r>
            <a:r>
              <a:rPr lang="en-US" sz="2800" b="1" dirty="0" smtClean="0">
                <a:solidFill>
                  <a:srgbClr val="7030A0"/>
                </a:solidFill>
              </a:rPr>
              <a:t>35, Amelioration after sweat : </a:t>
            </a:r>
            <a:r>
              <a:rPr lang="en-US" sz="2800" dirty="0" smtClean="0">
                <a:solidFill>
                  <a:srgbClr val="7030A0"/>
                </a:solidFill>
              </a:rPr>
              <a:t>Main rubric contain medicines with one sub rubric, limbs pain in.</a:t>
            </a:r>
          </a:p>
          <a:p>
            <a:pPr>
              <a:buNone/>
            </a:pPr>
            <a:r>
              <a:rPr lang="en-US" sz="2800" b="1" dirty="0" smtClean="0">
                <a:solidFill>
                  <a:srgbClr val="7030A0"/>
                </a:solidFill>
              </a:rPr>
              <a:t>           36, Appetite, taste, tongue, etc. Symptoms of : </a:t>
            </a:r>
            <a:r>
              <a:rPr lang="en-US" sz="2800" dirty="0" smtClean="0">
                <a:solidFill>
                  <a:srgbClr val="7030A0"/>
                </a:solidFill>
              </a:rPr>
              <a:t>Appetite details, few rubrics of digestive system, then taste related rubrics, tongue related rubrics are mentioned, (ex) appetite good, appetite voracious, breath putrid, desire for apple, eructation's sour, gums loose and spongy, hungry but cannot eat, etc.</a:t>
            </a:r>
          </a:p>
          <a:p>
            <a:pPr>
              <a:buNone/>
            </a:pPr>
            <a:r>
              <a:rPr lang="en-US" sz="2800" b="1" dirty="0" smtClean="0">
                <a:solidFill>
                  <a:srgbClr val="7030A0"/>
                </a:solidFill>
              </a:rPr>
              <a:t>           37, A pyrexia symptoms during : </a:t>
            </a:r>
            <a:r>
              <a:rPr lang="en-US" sz="2800" dirty="0" smtClean="0">
                <a:solidFill>
                  <a:srgbClr val="7030A0"/>
                </a:solidFill>
              </a:rPr>
              <a:t>Symptoms occurring during a pyrexia are mentioned.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a:buNone/>
            </a:pPr>
            <a:r>
              <a:rPr lang="en-US" sz="2800" dirty="0" smtClean="0">
                <a:solidFill>
                  <a:srgbClr val="7030A0"/>
                </a:solidFill>
              </a:rPr>
              <a:t>         (ex) abdomen bloated, acid longing for, back ache, bread aversion to, cough, diarrhoea, etc.</a:t>
            </a:r>
          </a:p>
          <a:p>
            <a:pPr>
              <a:buNone/>
            </a:pPr>
            <a:r>
              <a:rPr lang="en-US" sz="2800" b="1" dirty="0" smtClean="0">
                <a:solidFill>
                  <a:srgbClr val="7030A0"/>
                </a:solidFill>
              </a:rPr>
              <a:t>            38, Typhoid, typhus, prodromic stage : </a:t>
            </a:r>
            <a:r>
              <a:rPr lang="en-US" sz="2800" dirty="0" smtClean="0">
                <a:solidFill>
                  <a:srgbClr val="7030A0"/>
                </a:solidFill>
              </a:rPr>
              <a:t>Only one rubric with sub rubrics are mentioned.</a:t>
            </a:r>
          </a:p>
          <a:p>
            <a:pPr>
              <a:buNone/>
            </a:pPr>
            <a:r>
              <a:rPr lang="en-US" sz="2800" b="1" dirty="0" smtClean="0">
                <a:solidFill>
                  <a:srgbClr val="7030A0"/>
                </a:solidFill>
              </a:rPr>
              <a:t>            39, Symptoms of the mind: </a:t>
            </a:r>
            <a:r>
              <a:rPr lang="en-US" sz="2800" dirty="0" smtClean="0">
                <a:solidFill>
                  <a:srgbClr val="7030A0"/>
                </a:solidFill>
              </a:rPr>
              <a:t>The mental symptoms related to fevers are mentioned. (ex) anxiety, apathy, picking the bed cloths, irritable, etc.</a:t>
            </a:r>
          </a:p>
          <a:p>
            <a:pPr>
              <a:buNone/>
            </a:pPr>
            <a:r>
              <a:rPr lang="en-US" sz="2800" b="1" dirty="0" smtClean="0">
                <a:solidFill>
                  <a:srgbClr val="7030A0"/>
                </a:solidFill>
              </a:rPr>
              <a:t>            40, Sensorium : </a:t>
            </a:r>
            <a:r>
              <a:rPr lang="en-US" sz="2800" dirty="0" smtClean="0">
                <a:solidFill>
                  <a:srgbClr val="7030A0"/>
                </a:solidFill>
              </a:rPr>
              <a:t>General senses and vertigo related symptoms are mentioned. (ex) acute increased of all the senses, dullness of all the senses, vertigo, etc.</a:t>
            </a:r>
          </a:p>
          <a:p>
            <a:pPr>
              <a:buNone/>
            </a:pPr>
            <a:r>
              <a:rPr lang="en-US" sz="2800" b="1" dirty="0" smtClean="0">
                <a:solidFill>
                  <a:srgbClr val="7030A0"/>
                </a:solidFill>
              </a:rPr>
              <a:t>           41, Head internal : </a:t>
            </a:r>
            <a:r>
              <a:rPr lang="en-US" sz="2800" dirty="0" smtClean="0">
                <a:solidFill>
                  <a:srgbClr val="7030A0"/>
                </a:solidFill>
              </a:rPr>
              <a:t>Rubrics related to internal head are mentioned. (ex) congestion to the head, bruise pain, heaviness with intolerance of light,ect.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a:t>
            </a:r>
            <a:r>
              <a:rPr lang="en-US" sz="2800" b="1" dirty="0" smtClean="0">
                <a:solidFill>
                  <a:srgbClr val="7030A0"/>
                </a:solidFill>
              </a:rPr>
              <a:t>42, Head external : </a:t>
            </a:r>
            <a:r>
              <a:rPr lang="en-US" sz="2800" dirty="0" smtClean="0">
                <a:solidFill>
                  <a:srgbClr val="7030A0"/>
                </a:solidFill>
              </a:rPr>
              <a:t>External head related rubrics are mentioned. (ex) Throbbing of arteries, scalp very sensitive to touch, etc.</a:t>
            </a:r>
          </a:p>
          <a:p>
            <a:pPr>
              <a:buNone/>
            </a:pPr>
            <a:r>
              <a:rPr lang="en-US" sz="2800" b="1" dirty="0" smtClean="0">
                <a:solidFill>
                  <a:srgbClr val="7030A0"/>
                </a:solidFill>
              </a:rPr>
              <a:t>            43, Eyes and sight : </a:t>
            </a:r>
            <a:r>
              <a:rPr lang="en-US" sz="2800" dirty="0" smtClean="0">
                <a:solidFill>
                  <a:srgbClr val="7030A0"/>
                </a:solidFill>
              </a:rPr>
              <a:t>Eyes and vision related rubrics are mentioned. (ex) vision intolerance of light, pupils much dilated, eye lids trembling and jerking, etc.</a:t>
            </a:r>
          </a:p>
          <a:p>
            <a:pPr>
              <a:buNone/>
            </a:pPr>
            <a:r>
              <a:rPr lang="en-US" sz="2800" dirty="0" smtClean="0">
                <a:solidFill>
                  <a:srgbClr val="7030A0"/>
                </a:solidFill>
              </a:rPr>
              <a:t>           </a:t>
            </a:r>
            <a:r>
              <a:rPr lang="en-US" sz="2800" b="1" dirty="0" smtClean="0">
                <a:solidFill>
                  <a:srgbClr val="7030A0"/>
                </a:solidFill>
              </a:rPr>
              <a:t>44, Hearing and ears : </a:t>
            </a:r>
            <a:r>
              <a:rPr lang="en-US" sz="2800" dirty="0" smtClean="0">
                <a:solidFill>
                  <a:srgbClr val="7030A0"/>
                </a:solidFill>
              </a:rPr>
              <a:t>Few ear and hearing related rubrics are mentioned. (ex) hearing over sensitive, deafness, etc.</a:t>
            </a:r>
          </a:p>
          <a:p>
            <a:pPr>
              <a:buNone/>
            </a:pPr>
            <a:r>
              <a:rPr lang="en-US" sz="2800" b="1" dirty="0" smtClean="0">
                <a:solidFill>
                  <a:srgbClr val="7030A0"/>
                </a:solidFill>
              </a:rPr>
              <a:t>           45, Smell and nose : </a:t>
            </a:r>
            <a:r>
              <a:rPr lang="en-US" sz="2800" dirty="0" smtClean="0">
                <a:solidFill>
                  <a:srgbClr val="7030A0"/>
                </a:solidFill>
              </a:rPr>
              <a:t>Few nose and smell related rubrics are mentioned. (ex) bleeding, dryness in the nose, nose pointed, ect.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solidFill>
                  <a:srgbClr val="7030A0"/>
                </a:solidFill>
              </a:rPr>
              <a:t>         </a:t>
            </a:r>
            <a:r>
              <a:rPr lang="en-US" sz="2800" b="1" dirty="0" smtClean="0">
                <a:solidFill>
                  <a:srgbClr val="7030A0"/>
                </a:solidFill>
              </a:rPr>
              <a:t>46, Face : </a:t>
            </a:r>
            <a:r>
              <a:rPr lang="en-US" sz="2800" dirty="0" smtClean="0">
                <a:solidFill>
                  <a:srgbClr val="7030A0"/>
                </a:solidFill>
              </a:rPr>
              <a:t>Face related rubrics are mentioned elaborately, under  this, lips, commissars, mouth, teeth, speech, tongue, throat, appetite, thirst, desire, eating, drinking, are mentioned.</a:t>
            </a:r>
          </a:p>
          <a:p>
            <a:pPr>
              <a:buNone/>
            </a:pPr>
            <a:r>
              <a:rPr lang="en-US" sz="2800" dirty="0" smtClean="0">
                <a:solidFill>
                  <a:srgbClr val="7030A0"/>
                </a:solidFill>
              </a:rPr>
              <a:t>         </a:t>
            </a:r>
            <a:r>
              <a:rPr lang="en-US" sz="2800" b="1" dirty="0" smtClean="0">
                <a:solidFill>
                  <a:srgbClr val="7030A0"/>
                </a:solidFill>
              </a:rPr>
              <a:t>47, Gastric : </a:t>
            </a:r>
            <a:r>
              <a:rPr lang="en-US" sz="2800" dirty="0" smtClean="0">
                <a:solidFill>
                  <a:srgbClr val="7030A0"/>
                </a:solidFill>
              </a:rPr>
              <a:t>Here digestive system and few anatomical parts, few disease condition, constitutional and generals related rubrics are mentioned. (ex) belching, vomiting and retching, stomach discomfort and sickness, spleen enlarged, flatulence, tympanitis, eruptions rosella spots on abdomen, diarrhoea, constipation, urine involuntary, cough dry, heart action grows weaker, pulse intermitting, hands trembling automatic motion, lower limbs weak weary heavy, sleepy drowsy, sleep during talking incoherently, convulsive motion, weakness muscular, skin dry and hot,etc.</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b="1" dirty="0" smtClean="0">
                <a:solidFill>
                  <a:srgbClr val="7030A0"/>
                </a:solidFill>
              </a:rPr>
              <a:t>        COMPARITIVE STUDY OF THERAPEUTICS OF FEVER By Dr.H.C. ALLEN AND FEVER CHAPTER IN BOENNING HAUSEN’S THERAPEUTIC POCKET BOOK.</a:t>
            </a:r>
          </a:p>
          <a:p>
            <a:pPr>
              <a:buNone/>
            </a:pPr>
            <a:r>
              <a:rPr lang="en-US" dirty="0" smtClean="0">
                <a:solidFill>
                  <a:srgbClr val="7030A0"/>
                </a:solidFill>
              </a:rPr>
              <a:t>       </a:t>
            </a:r>
            <a:r>
              <a:rPr lang="en-US" b="1" dirty="0" smtClean="0">
                <a:solidFill>
                  <a:srgbClr val="7030A0"/>
                </a:solidFill>
              </a:rPr>
              <a:t>1,</a:t>
            </a:r>
            <a:r>
              <a:rPr lang="en-US" dirty="0" smtClean="0">
                <a:solidFill>
                  <a:srgbClr val="7030A0"/>
                </a:solidFill>
              </a:rPr>
              <a:t> In Allen’s fever The whole book(repertory) deals with fever.</a:t>
            </a:r>
          </a:p>
          <a:p>
            <a:pPr>
              <a:buNone/>
            </a:pPr>
            <a:r>
              <a:rPr lang="en-US" dirty="0" smtClean="0">
                <a:solidFill>
                  <a:srgbClr val="7030A0"/>
                </a:solidFill>
              </a:rPr>
              <a:t>            In BTPB circulation and fever chapter deals with fever (fifth chapter).</a:t>
            </a:r>
          </a:p>
          <a:p>
            <a:pPr>
              <a:buNone/>
            </a:pPr>
            <a:r>
              <a:rPr lang="en-US" dirty="0" smtClean="0">
                <a:solidFill>
                  <a:srgbClr val="7030A0"/>
                </a:solidFill>
              </a:rPr>
              <a:t>      </a:t>
            </a:r>
            <a:r>
              <a:rPr lang="en-US" b="1" dirty="0" smtClean="0">
                <a:solidFill>
                  <a:srgbClr val="7030A0"/>
                </a:solidFill>
              </a:rPr>
              <a:t>2,</a:t>
            </a:r>
            <a:r>
              <a:rPr lang="en-US" dirty="0" smtClean="0">
                <a:solidFill>
                  <a:srgbClr val="7030A0"/>
                </a:solidFill>
              </a:rPr>
              <a:t> In Allen’s fever main rubrics are arranged as headings, totally 47 headings (main rubrics) are mentioned.</a:t>
            </a:r>
          </a:p>
          <a:p>
            <a:pPr>
              <a:buNone/>
            </a:pPr>
            <a:r>
              <a:rPr lang="en-US" dirty="0" smtClean="0">
                <a:solidFill>
                  <a:srgbClr val="7030A0"/>
                </a:solidFill>
              </a:rPr>
              <a:t>          In BTPB under fever chapter rubrics related</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solidFill>
                  <a:srgbClr val="7030A0"/>
                </a:solidFill>
              </a:rPr>
              <a:t>        all stages of fever are mentioned.</a:t>
            </a:r>
          </a:p>
          <a:p>
            <a:pPr>
              <a:buNone/>
            </a:pPr>
            <a:r>
              <a:rPr lang="en-US" b="1" dirty="0" smtClean="0">
                <a:solidFill>
                  <a:srgbClr val="7030A0"/>
                </a:solidFill>
              </a:rPr>
              <a:t>        3, </a:t>
            </a:r>
            <a:r>
              <a:rPr lang="en-US" dirty="0" smtClean="0">
                <a:solidFill>
                  <a:srgbClr val="7030A0"/>
                </a:solidFill>
              </a:rPr>
              <a:t>In Allen’s fever Circulation related rubrics are mentioned under most of the main rubrics as sub rubrics.</a:t>
            </a:r>
          </a:p>
          <a:p>
            <a:pPr>
              <a:buNone/>
            </a:pPr>
            <a:r>
              <a:rPr lang="en-US" dirty="0" smtClean="0">
                <a:solidFill>
                  <a:srgbClr val="7030A0"/>
                </a:solidFill>
              </a:rPr>
              <a:t>            In BTPB circulation related rubrics are mentioned at the beginning of fever chapter i.e., under circulation.</a:t>
            </a:r>
          </a:p>
          <a:p>
            <a:pPr>
              <a:buNone/>
            </a:pPr>
            <a:r>
              <a:rPr lang="en-US" dirty="0" smtClean="0">
                <a:solidFill>
                  <a:srgbClr val="7030A0"/>
                </a:solidFill>
              </a:rPr>
              <a:t>        </a:t>
            </a:r>
            <a:r>
              <a:rPr lang="en-US" b="1" dirty="0" smtClean="0">
                <a:solidFill>
                  <a:srgbClr val="7030A0"/>
                </a:solidFill>
              </a:rPr>
              <a:t>4</a:t>
            </a:r>
            <a:r>
              <a:rPr lang="en-US" dirty="0" smtClean="0">
                <a:solidFill>
                  <a:srgbClr val="7030A0"/>
                </a:solidFill>
              </a:rPr>
              <a:t>, In Allen’s fever sub rubrics are arranged alphabetically.</a:t>
            </a:r>
          </a:p>
          <a:p>
            <a:pPr>
              <a:buNone/>
            </a:pPr>
            <a:r>
              <a:rPr lang="en-US" dirty="0" smtClean="0">
                <a:solidFill>
                  <a:srgbClr val="7030A0"/>
                </a:solidFill>
              </a:rPr>
              <a:t>             In BTPB rubrics are arranged alphabetically.</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b="1" dirty="0" smtClean="0">
                <a:solidFill>
                  <a:srgbClr val="7030A0"/>
                </a:solidFill>
              </a:rPr>
              <a:t>         5</a:t>
            </a:r>
            <a:r>
              <a:rPr lang="en-US" dirty="0" smtClean="0">
                <a:solidFill>
                  <a:srgbClr val="7030A0"/>
                </a:solidFill>
              </a:rPr>
              <a:t>,In Allen’s fever under main rubric –TYPE – types of fevers are mentioned in pathological terms (intermittent, remittent, bilious, etc).</a:t>
            </a:r>
          </a:p>
          <a:p>
            <a:pPr>
              <a:buNone/>
            </a:pPr>
            <a:r>
              <a:rPr lang="en-US" dirty="0" smtClean="0">
                <a:solidFill>
                  <a:srgbClr val="7030A0"/>
                </a:solidFill>
              </a:rPr>
              <a:t>            In BTPB pathological types of fevers are not mentioned.</a:t>
            </a:r>
          </a:p>
          <a:p>
            <a:pPr>
              <a:buNone/>
            </a:pPr>
            <a:r>
              <a:rPr lang="en-US" dirty="0" smtClean="0">
                <a:solidFill>
                  <a:srgbClr val="7030A0"/>
                </a:solidFill>
              </a:rPr>
              <a:t>         </a:t>
            </a:r>
            <a:r>
              <a:rPr lang="en-US" b="1" dirty="0" smtClean="0">
                <a:solidFill>
                  <a:srgbClr val="7030A0"/>
                </a:solidFill>
              </a:rPr>
              <a:t>6,</a:t>
            </a:r>
            <a:r>
              <a:rPr lang="en-US" dirty="0" smtClean="0">
                <a:solidFill>
                  <a:srgbClr val="7030A0"/>
                </a:solidFill>
              </a:rPr>
              <a:t> In Allen’s fever under the </a:t>
            </a:r>
            <a:r>
              <a:rPr lang="en-US" b="1" dirty="0" smtClean="0">
                <a:solidFill>
                  <a:srgbClr val="7030A0"/>
                </a:solidFill>
              </a:rPr>
              <a:t>time</a:t>
            </a:r>
            <a:r>
              <a:rPr lang="en-US" dirty="0" smtClean="0">
                <a:solidFill>
                  <a:srgbClr val="7030A0"/>
                </a:solidFill>
              </a:rPr>
              <a:t> rubrics, fever during fraction of a day related rubrics, and particular time related paroxysms are mentioned as rubrics.</a:t>
            </a:r>
          </a:p>
          <a:p>
            <a:pPr>
              <a:buNone/>
            </a:pPr>
            <a:r>
              <a:rPr lang="en-US" dirty="0" smtClean="0">
                <a:solidFill>
                  <a:srgbClr val="7030A0"/>
                </a:solidFill>
              </a:rPr>
              <a:t>            In BTPB particular time related and fraction of a day related rubrics are not mentioned.</a:t>
            </a:r>
            <a:endParaRPr lang="en-US" dirty="0">
              <a:solidFill>
                <a:srgbClr val="7030A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b="1" dirty="0" smtClean="0">
                <a:solidFill>
                  <a:srgbClr val="7030A0"/>
                </a:solidFill>
              </a:rPr>
              <a:t>          </a:t>
            </a:r>
            <a:r>
              <a:rPr lang="en-US" sz="2800" b="1" dirty="0" smtClean="0">
                <a:solidFill>
                  <a:srgbClr val="7030A0"/>
                </a:solidFill>
              </a:rPr>
              <a:t>7</a:t>
            </a:r>
            <a:r>
              <a:rPr lang="en-US" sz="2800" dirty="0" smtClean="0">
                <a:solidFill>
                  <a:srgbClr val="7030A0"/>
                </a:solidFill>
              </a:rPr>
              <a:t>, In Allen’s fever under </a:t>
            </a:r>
            <a:r>
              <a:rPr lang="en-US" sz="2800" b="1" dirty="0" smtClean="0">
                <a:solidFill>
                  <a:srgbClr val="7030A0"/>
                </a:solidFill>
              </a:rPr>
              <a:t>cause </a:t>
            </a:r>
            <a:r>
              <a:rPr lang="en-US" sz="2800" dirty="0" smtClean="0">
                <a:solidFill>
                  <a:srgbClr val="7030A0"/>
                </a:solidFill>
              </a:rPr>
              <a:t>rubric exciting factors of fever are mentioned.</a:t>
            </a:r>
          </a:p>
          <a:p>
            <a:pPr>
              <a:buNone/>
            </a:pPr>
            <a:r>
              <a:rPr lang="en-US" sz="2800" dirty="0" smtClean="0">
                <a:solidFill>
                  <a:srgbClr val="7030A0"/>
                </a:solidFill>
              </a:rPr>
              <a:t>                In BTPB exciting factors related rubrics are not mentioned.</a:t>
            </a:r>
          </a:p>
          <a:p>
            <a:pPr>
              <a:buNone/>
            </a:pPr>
            <a:r>
              <a:rPr lang="en-US" sz="2800" b="1" dirty="0" smtClean="0">
                <a:solidFill>
                  <a:srgbClr val="7030A0"/>
                </a:solidFill>
              </a:rPr>
              <a:t>           8</a:t>
            </a:r>
            <a:r>
              <a:rPr lang="en-US" sz="2800" dirty="0" smtClean="0">
                <a:solidFill>
                  <a:srgbClr val="7030A0"/>
                </a:solidFill>
              </a:rPr>
              <a:t>, In Allen’s fever under </a:t>
            </a:r>
            <a:r>
              <a:rPr lang="en-US" sz="2800" b="1" dirty="0" smtClean="0">
                <a:solidFill>
                  <a:srgbClr val="7030A0"/>
                </a:solidFill>
              </a:rPr>
              <a:t>prodrome</a:t>
            </a:r>
            <a:r>
              <a:rPr lang="en-US" sz="2800" dirty="0" smtClean="0">
                <a:solidFill>
                  <a:srgbClr val="7030A0"/>
                </a:solidFill>
              </a:rPr>
              <a:t> – conditions occurring during –rubric, mental and physical general symptoms, and symptoms related to anatomical parts during fever related rubrics are mentioned.</a:t>
            </a:r>
          </a:p>
          <a:p>
            <a:pPr>
              <a:buNone/>
            </a:pPr>
            <a:r>
              <a:rPr lang="en-US" sz="2800" dirty="0" smtClean="0">
                <a:solidFill>
                  <a:srgbClr val="7030A0"/>
                </a:solidFill>
              </a:rPr>
              <a:t>               In BTPB under the stages of fever, generally parts of the body related symptoms are mentioned, rubrics chilliness in certain parts, heat in special parts, sweat special parts are mentioned.</a:t>
            </a:r>
          </a:p>
          <a:p>
            <a:pPr>
              <a:buNone/>
            </a:pPr>
            <a:r>
              <a:rPr lang="en-US" sz="2800" b="1" dirty="0" smtClean="0">
                <a:solidFill>
                  <a:srgbClr val="7030A0"/>
                </a:solidFill>
              </a:rPr>
              <a:t>          9,</a:t>
            </a:r>
            <a:r>
              <a:rPr lang="en-US" sz="2800" dirty="0" smtClean="0">
                <a:solidFill>
                  <a:srgbClr val="7030A0"/>
                </a:solidFill>
              </a:rPr>
              <a:t> In Allen’s fever chill stage related rubrics mentioned are, commencement of chill, chill</a:t>
            </a:r>
            <a:endParaRPr lang="en-US" sz="2800" dirty="0">
              <a:solidFill>
                <a:srgbClr val="7030A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location, chill begins, chill location of, chill aggravated, chill ameliorated, symptoms during chill, chill character of, chill symptoms during, chill followed by are mentioned. Under each main rubric related sub rubrics are mentioned.</a:t>
            </a:r>
          </a:p>
          <a:p>
            <a:pPr>
              <a:buNone/>
            </a:pPr>
            <a:r>
              <a:rPr lang="en-US" sz="2800" dirty="0" smtClean="0">
                <a:solidFill>
                  <a:srgbClr val="7030A0"/>
                </a:solidFill>
              </a:rPr>
              <a:t>           In BTPB chill stage related rubrics are mentioned. The rubrics are , chill in general, chill in cretin parts, chill internally,  chilliness one sided, chilliness become chilled easily, chilliness with goose flesh, chilliness with shivering, chilliness with thirst, chilliness with out thirst, chilliness with trembling, chilliness symptoms during chill.</a:t>
            </a:r>
          </a:p>
          <a:p>
            <a:pPr>
              <a:buNone/>
            </a:pPr>
            <a:r>
              <a:rPr lang="en-US" sz="2800" b="1" dirty="0" smtClean="0">
                <a:solidFill>
                  <a:srgbClr val="7030A0"/>
                </a:solidFill>
              </a:rPr>
              <a:t>         10</a:t>
            </a:r>
            <a:r>
              <a:rPr lang="en-US" sz="2800" dirty="0" smtClean="0">
                <a:solidFill>
                  <a:srgbClr val="7030A0"/>
                </a:solidFill>
              </a:rPr>
              <a:t>, In Allen’s fever heat stage symptoms related rubrics are mentioned as main rubrics which </a:t>
            </a:r>
            <a:endParaRPr lang="en-US" sz="2800" dirty="0">
              <a:solidFill>
                <a:srgbClr val="7030A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follows sub rubrics.</a:t>
            </a:r>
          </a:p>
          <a:p>
            <a:pPr>
              <a:buNone/>
            </a:pPr>
            <a:r>
              <a:rPr lang="en-US" sz="2800" dirty="0" smtClean="0">
                <a:solidFill>
                  <a:srgbClr val="7030A0"/>
                </a:solidFill>
              </a:rPr>
              <a:t>            The main rubrics mentioned are , heat aggravated by, heat ameliorated by, heat absent, heat in general, heat symptoms during, heat followed by, heat characteristics of.</a:t>
            </a:r>
          </a:p>
          <a:p>
            <a:pPr>
              <a:buNone/>
            </a:pPr>
            <a:r>
              <a:rPr lang="en-US" sz="2800" dirty="0" smtClean="0">
                <a:solidFill>
                  <a:srgbClr val="7030A0"/>
                </a:solidFill>
              </a:rPr>
              <a:t>            In BTPB heat stage related rubrics are mentioned.</a:t>
            </a:r>
          </a:p>
          <a:p>
            <a:pPr>
              <a:buNone/>
            </a:pPr>
            <a:r>
              <a:rPr lang="en-US" sz="2800" dirty="0" smtClean="0">
                <a:solidFill>
                  <a:srgbClr val="7030A0"/>
                </a:solidFill>
              </a:rPr>
              <a:t>    The rubrics are, heat, heat externally, heat in special parts, heat in externally, heat special internally, heat in one sided, heat anxious, heat dry, heat in flushes, heat with thirst, heat with out thirst, heat with inclination to cover, heat with dread of un covering, heat associated symptoms.</a:t>
            </a:r>
          </a:p>
          <a:p>
            <a:pPr>
              <a:buNone/>
            </a:pPr>
            <a:r>
              <a:rPr lang="en-US" sz="2800" dirty="0" smtClean="0">
                <a:solidFill>
                  <a:srgbClr val="7030A0"/>
                </a:solidFill>
              </a:rPr>
              <a:t>           </a:t>
            </a:r>
            <a:r>
              <a:rPr lang="en-US" sz="2800" b="1" dirty="0" smtClean="0">
                <a:solidFill>
                  <a:srgbClr val="7030A0"/>
                </a:solidFill>
              </a:rPr>
              <a:t>11</a:t>
            </a:r>
            <a:r>
              <a:rPr lang="en-US" sz="2800" dirty="0" smtClean="0">
                <a:solidFill>
                  <a:srgbClr val="7030A0"/>
                </a:solidFill>
              </a:rPr>
              <a:t>, In Allen's fever cold stage related main rubrics are not mentioned separately but cold stage related</a:t>
            </a:r>
            <a:endParaRPr lang="en-US" sz="28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lnSpcReduction="10000"/>
          </a:bodyPr>
          <a:lstStyle/>
          <a:p>
            <a:pPr>
              <a:buNone/>
            </a:pPr>
            <a:r>
              <a:rPr lang="en-US" sz="2800" dirty="0" smtClean="0">
                <a:solidFill>
                  <a:srgbClr val="7030A0"/>
                </a:solidFill>
              </a:rPr>
              <a:t>            There is no uniformity in the order of sub headings and these sub headings are not strictly followed in all medicines.</a:t>
            </a:r>
          </a:p>
          <a:p>
            <a:pPr>
              <a:buNone/>
            </a:pPr>
            <a:r>
              <a:rPr lang="en-US" sz="2800" dirty="0" smtClean="0">
                <a:solidFill>
                  <a:srgbClr val="7030A0"/>
                </a:solidFill>
              </a:rPr>
              <a:t>             Under some medicines comparative study of some medicines are mentioned (P.161, 276, 292 ), under some medicines example cases are mentioned (P.336).</a:t>
            </a:r>
          </a:p>
          <a:p>
            <a:pPr>
              <a:buNone/>
            </a:pPr>
            <a:r>
              <a:rPr lang="en-US" sz="2800" dirty="0" smtClean="0">
                <a:solidFill>
                  <a:srgbClr val="7030A0"/>
                </a:solidFill>
              </a:rPr>
              <a:t>              Third part is the repertory part, their main rubrics are mentioned as headings, and are arranged as type, time, cause, prodrome, stages of fevers, modalities and concomittants. Totally 47 headings (main rubrics) are mentioned. Under every heading (main rubric) sub rubrics are arranged alphabetically.</a:t>
            </a:r>
          </a:p>
          <a:p>
            <a:pPr>
              <a:buNone/>
            </a:pPr>
            <a:r>
              <a:rPr lang="en-US" sz="2800" dirty="0" smtClean="0">
                <a:solidFill>
                  <a:srgbClr val="7030A0"/>
                </a:solidFill>
              </a:rPr>
              <a:t>Grades : There are three grades are mentioned.</a:t>
            </a:r>
          </a:p>
          <a:p>
            <a:pPr>
              <a:buNone/>
            </a:pPr>
            <a:r>
              <a:rPr lang="en-US" sz="2800" dirty="0" smtClean="0">
                <a:solidFill>
                  <a:srgbClr val="7030A0"/>
                </a:solidFill>
              </a:rPr>
              <a:t>               Bold letters- 3 marks, Italics – 2marks, Roman – one mark.</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related sub rubrics are mentioned under other main rubrics.</a:t>
            </a:r>
          </a:p>
          <a:p>
            <a:pPr>
              <a:buNone/>
            </a:pPr>
            <a:r>
              <a:rPr lang="en-US" sz="2800" dirty="0" smtClean="0">
                <a:solidFill>
                  <a:srgbClr val="7030A0"/>
                </a:solidFill>
              </a:rPr>
              <a:t>             In BTPB cold stage related rubrics are mentioned.</a:t>
            </a:r>
          </a:p>
          <a:p>
            <a:pPr>
              <a:buNone/>
            </a:pPr>
            <a:r>
              <a:rPr lang="en-US" sz="2800" dirty="0" smtClean="0">
                <a:solidFill>
                  <a:srgbClr val="7030A0"/>
                </a:solidFill>
              </a:rPr>
              <a:t>             The rubrics are, cold in general, cold of special parts, cold externally, coldness internally, coldness one sided, coldness shivering in general, coldness of special parts, coldness of one side.</a:t>
            </a:r>
          </a:p>
          <a:p>
            <a:pPr>
              <a:buNone/>
            </a:pPr>
            <a:r>
              <a:rPr lang="en-US" sz="2800" b="1" dirty="0" smtClean="0">
                <a:solidFill>
                  <a:srgbClr val="7030A0"/>
                </a:solidFill>
              </a:rPr>
              <a:t>          12</a:t>
            </a:r>
            <a:r>
              <a:rPr lang="en-US" sz="2800" dirty="0" smtClean="0">
                <a:solidFill>
                  <a:srgbClr val="7030A0"/>
                </a:solidFill>
              </a:rPr>
              <a:t>, In Allen’s fever Sweat stage related main rubrics are mentioned with related sub rubrics.</a:t>
            </a:r>
          </a:p>
          <a:p>
            <a:pPr>
              <a:buNone/>
            </a:pPr>
            <a:r>
              <a:rPr lang="en-US" sz="2800" dirty="0" smtClean="0">
                <a:solidFill>
                  <a:srgbClr val="7030A0"/>
                </a:solidFill>
              </a:rPr>
              <a:t>            The main rubrics mentioned are, sweat aggravated, sweat ameliorated, sweat followed by, aggravation while sweating, sweat absent, sweat in general, sweat predominates, sweat produced by, </a:t>
            </a:r>
            <a:endParaRPr lang="en-US" sz="2800" dirty="0">
              <a:solidFill>
                <a:srgbClr val="7030A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pPr>
              <a:buNone/>
            </a:pPr>
            <a:r>
              <a:rPr lang="en-US" dirty="0" smtClean="0"/>
              <a:t>       </a:t>
            </a:r>
            <a:r>
              <a:rPr lang="en-US" sz="2800" dirty="0" smtClean="0">
                <a:solidFill>
                  <a:srgbClr val="7030A0"/>
                </a:solidFill>
              </a:rPr>
              <a:t>sweat character of, sweat time of, sweat location of, sweat symptoms during, sweat suppressed, aggravation after sweat, amelioration after sweat.</a:t>
            </a:r>
          </a:p>
          <a:p>
            <a:pPr>
              <a:buNone/>
            </a:pPr>
            <a:r>
              <a:rPr lang="en-US" sz="2800" dirty="0" smtClean="0">
                <a:solidFill>
                  <a:srgbClr val="7030A0"/>
                </a:solidFill>
              </a:rPr>
              <a:t>             In BTPB sweat stage related rubrics are mentioned.</a:t>
            </a:r>
          </a:p>
          <a:p>
            <a:pPr>
              <a:buNone/>
            </a:pPr>
            <a:r>
              <a:rPr lang="en-US" sz="2800" dirty="0" smtClean="0">
                <a:solidFill>
                  <a:srgbClr val="7030A0"/>
                </a:solidFill>
              </a:rPr>
              <a:t>             The rubrics are, sweat in general, sweat special parts, sweat on one side, sweat anterior parts, sweat on posterior parts, sweat on upper parts, sweat on lower parts, sweat with thirst, sweat with out thirst, sweat with inclination to cover, sweat with inclination to uncover, sweat with dread of covering, sweat anxious, sweat blood, sweat cold, sweat easy, sweat exhausting, sweat hot, sweat odorous – acrid, bitter, bloody, burnt, of camphor, of cheese, elder berries, of honey, of mush, musty, offensive, of onions, of rhubarb, sour, sulphurous, suppurated</a:t>
            </a:r>
            <a:endParaRPr lang="en-US" sz="2800" dirty="0">
              <a:solidFill>
                <a:srgbClr val="7030A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t>       </a:t>
            </a:r>
            <a:r>
              <a:rPr lang="en-US" sz="2800" dirty="0" smtClean="0">
                <a:solidFill>
                  <a:srgbClr val="7030A0"/>
                </a:solidFill>
              </a:rPr>
              <a:t>hydrogen, sweetish sour, urinous, sweat staining, sweat staining in parts, sweat staining red, sweat staining yellow, sweat lack of, sweat with associated symptoms.</a:t>
            </a:r>
          </a:p>
          <a:p>
            <a:pPr>
              <a:buNone/>
            </a:pPr>
            <a:r>
              <a:rPr lang="en-US" sz="2800" dirty="0" smtClean="0">
                <a:solidFill>
                  <a:srgbClr val="7030A0"/>
                </a:solidFill>
              </a:rPr>
              <a:t>             </a:t>
            </a:r>
            <a:r>
              <a:rPr lang="en-US" sz="2800" b="1" dirty="0" smtClean="0">
                <a:solidFill>
                  <a:srgbClr val="7030A0"/>
                </a:solidFill>
              </a:rPr>
              <a:t>13,</a:t>
            </a:r>
            <a:r>
              <a:rPr lang="en-US" sz="2800" dirty="0" smtClean="0">
                <a:solidFill>
                  <a:srgbClr val="7030A0"/>
                </a:solidFill>
              </a:rPr>
              <a:t> In Allen’s fever main rubrics, appetite, taste, tongue, etc, symptoms of are mentioned, and related sub rubrics also mentioned.</a:t>
            </a:r>
          </a:p>
          <a:p>
            <a:pPr>
              <a:buNone/>
            </a:pPr>
            <a:r>
              <a:rPr lang="en-US" sz="2800" dirty="0" smtClean="0">
                <a:solidFill>
                  <a:srgbClr val="7030A0"/>
                </a:solidFill>
              </a:rPr>
              <a:t>                    In BTPB, appetite, taste, tongue related symptoms during fever related rubrics are not mentioned separately.</a:t>
            </a:r>
          </a:p>
          <a:p>
            <a:pPr>
              <a:buNone/>
            </a:pPr>
            <a:r>
              <a:rPr lang="en-US" sz="2800" dirty="0" smtClean="0">
                <a:solidFill>
                  <a:srgbClr val="7030A0"/>
                </a:solidFill>
              </a:rPr>
              <a:t>             </a:t>
            </a:r>
            <a:r>
              <a:rPr lang="en-US" sz="2800" b="1" dirty="0" smtClean="0">
                <a:solidFill>
                  <a:srgbClr val="7030A0"/>
                </a:solidFill>
              </a:rPr>
              <a:t>14,</a:t>
            </a:r>
            <a:r>
              <a:rPr lang="en-US" sz="2800" dirty="0" smtClean="0">
                <a:solidFill>
                  <a:srgbClr val="7030A0"/>
                </a:solidFill>
              </a:rPr>
              <a:t> In Allen’s fever a pyrexia symptoms during rubric is mentioned.</a:t>
            </a:r>
          </a:p>
          <a:p>
            <a:pPr>
              <a:buNone/>
            </a:pPr>
            <a:r>
              <a:rPr lang="en-US" sz="2800" dirty="0" smtClean="0">
                <a:solidFill>
                  <a:srgbClr val="7030A0"/>
                </a:solidFill>
              </a:rPr>
              <a:t>                   In BTPB a pyrexia symptoms during related rubrics are not mentioned.</a:t>
            </a:r>
            <a:endParaRPr lang="en-US" sz="2800" dirty="0">
              <a:solidFill>
                <a:srgbClr val="7030A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sz="2800" dirty="0" smtClean="0">
                <a:solidFill>
                  <a:srgbClr val="7030A0"/>
                </a:solidFill>
              </a:rPr>
              <a:t>        </a:t>
            </a:r>
            <a:r>
              <a:rPr lang="en-US" sz="2800" b="1" dirty="0" smtClean="0">
                <a:solidFill>
                  <a:srgbClr val="7030A0"/>
                </a:solidFill>
              </a:rPr>
              <a:t>15,</a:t>
            </a:r>
            <a:r>
              <a:rPr lang="en-US" sz="2800" dirty="0" smtClean="0">
                <a:solidFill>
                  <a:srgbClr val="7030A0"/>
                </a:solidFill>
              </a:rPr>
              <a:t> In Allen’s fever Typhoid, typhus, prodromic stage related rubrics are mentioned</a:t>
            </a:r>
            <a:r>
              <a:rPr lang="en-US" dirty="0" smtClean="0">
                <a:solidFill>
                  <a:srgbClr val="7030A0"/>
                </a:solidFill>
              </a:rPr>
              <a:t>.</a:t>
            </a:r>
          </a:p>
          <a:p>
            <a:pPr>
              <a:buNone/>
            </a:pPr>
            <a:r>
              <a:rPr lang="en-US" sz="2800" dirty="0" smtClean="0">
                <a:solidFill>
                  <a:srgbClr val="7030A0"/>
                </a:solidFill>
              </a:rPr>
              <a:t>            In BTPB, typhoid, typhus, prodromic stage related rubrics are not mentioned.</a:t>
            </a:r>
          </a:p>
          <a:p>
            <a:pPr>
              <a:buNone/>
            </a:pPr>
            <a:r>
              <a:rPr lang="en-US" sz="2800" dirty="0" smtClean="0">
                <a:solidFill>
                  <a:srgbClr val="7030A0"/>
                </a:solidFill>
              </a:rPr>
              <a:t>         </a:t>
            </a:r>
            <a:r>
              <a:rPr lang="en-US" sz="2800" b="1" dirty="0" smtClean="0">
                <a:solidFill>
                  <a:srgbClr val="7030A0"/>
                </a:solidFill>
              </a:rPr>
              <a:t>16</a:t>
            </a:r>
            <a:r>
              <a:rPr lang="en-US" sz="2800" dirty="0" smtClean="0">
                <a:solidFill>
                  <a:srgbClr val="7030A0"/>
                </a:solidFill>
              </a:rPr>
              <a:t>, In Allen’s fever, symptoms related to mind during fever rubrics are mentioned.</a:t>
            </a:r>
          </a:p>
          <a:p>
            <a:pPr>
              <a:buNone/>
            </a:pPr>
            <a:r>
              <a:rPr lang="en-US" sz="2800" dirty="0" smtClean="0">
                <a:solidFill>
                  <a:srgbClr val="7030A0"/>
                </a:solidFill>
              </a:rPr>
              <a:t>                In BTPB, symptoms related to mind during fever rubrics are not mentioned.</a:t>
            </a:r>
          </a:p>
          <a:p>
            <a:pPr>
              <a:buNone/>
            </a:pPr>
            <a:r>
              <a:rPr lang="en-US" sz="2800" b="1" dirty="0" smtClean="0">
                <a:solidFill>
                  <a:srgbClr val="7030A0"/>
                </a:solidFill>
              </a:rPr>
              <a:t>         17</a:t>
            </a:r>
            <a:r>
              <a:rPr lang="en-US" sz="2800" dirty="0" smtClean="0">
                <a:solidFill>
                  <a:srgbClr val="7030A0"/>
                </a:solidFill>
              </a:rPr>
              <a:t>, In Allen’s fever, sensorium related main rubric and sub rubrics are mentioned.</a:t>
            </a:r>
          </a:p>
          <a:p>
            <a:pPr>
              <a:buNone/>
            </a:pPr>
            <a:r>
              <a:rPr lang="en-US" sz="2800" dirty="0" smtClean="0">
                <a:solidFill>
                  <a:srgbClr val="7030A0"/>
                </a:solidFill>
              </a:rPr>
              <a:t>                In BTPB sensorium related rubrics are not mentioned separately.</a:t>
            </a:r>
            <a:endParaRPr lang="en-US" sz="2800" dirty="0">
              <a:solidFill>
                <a:srgbClr val="7030A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dirty="0" smtClean="0"/>
              <a:t>         </a:t>
            </a:r>
            <a:r>
              <a:rPr lang="en-US" sz="2800" b="1" dirty="0" smtClean="0">
                <a:solidFill>
                  <a:srgbClr val="7030A0"/>
                </a:solidFill>
              </a:rPr>
              <a:t>18</a:t>
            </a:r>
            <a:r>
              <a:rPr lang="en-US" sz="2800" dirty="0" smtClean="0">
                <a:solidFill>
                  <a:srgbClr val="7030A0"/>
                </a:solidFill>
              </a:rPr>
              <a:t>, Symptoms related to anatomical parts and related sensations (functions) during fever condition related rubrics are mentioned.</a:t>
            </a:r>
          </a:p>
          <a:p>
            <a:pPr>
              <a:buNone/>
            </a:pPr>
            <a:r>
              <a:rPr lang="en-US" sz="2800" dirty="0" smtClean="0">
                <a:solidFill>
                  <a:srgbClr val="7030A0"/>
                </a:solidFill>
              </a:rPr>
              <a:t>                 The rubrics are, head internal, head external, eyes and sight, hearing and ears, smell and nose, face, gastric.</a:t>
            </a:r>
          </a:p>
          <a:p>
            <a:pPr>
              <a:buNone/>
            </a:pPr>
            <a:r>
              <a:rPr lang="en-US" sz="2800" dirty="0" smtClean="0">
                <a:solidFill>
                  <a:srgbClr val="7030A0"/>
                </a:solidFill>
              </a:rPr>
              <a:t>                 In BTPB anatomical parts and parts related sensations are not mentioned separately, but in chill, heat, cold sweat stages it is generally mentioned as, special parts, internal, external, sides, etc, and associated symptoms related rubrics are mentioned.</a:t>
            </a:r>
          </a:p>
          <a:p>
            <a:pPr>
              <a:buNone/>
            </a:pPr>
            <a:r>
              <a:rPr lang="en-US" sz="2800" dirty="0" smtClean="0">
                <a:solidFill>
                  <a:srgbClr val="7030A0"/>
                </a:solidFill>
              </a:rPr>
              <a:t>          </a:t>
            </a:r>
            <a:r>
              <a:rPr lang="en-US" sz="2800" b="1" dirty="0" smtClean="0">
                <a:solidFill>
                  <a:srgbClr val="7030A0"/>
                </a:solidFill>
              </a:rPr>
              <a:t>19</a:t>
            </a:r>
            <a:r>
              <a:rPr lang="en-US" sz="2800" dirty="0" smtClean="0">
                <a:solidFill>
                  <a:srgbClr val="7030A0"/>
                </a:solidFill>
              </a:rPr>
              <a:t>, InAllen’s fever, compound fever in general rubric is not mentioned.</a:t>
            </a:r>
          </a:p>
          <a:p>
            <a:pPr>
              <a:buNone/>
            </a:pPr>
            <a:r>
              <a:rPr lang="en-US" sz="2800" dirty="0" smtClean="0">
                <a:solidFill>
                  <a:srgbClr val="7030A0"/>
                </a:solidFill>
              </a:rPr>
              <a:t>                In BTPB compound fever in general rubric is mentioned.</a:t>
            </a:r>
            <a:endParaRPr lang="en-US" sz="2800" dirty="0">
              <a:solidFill>
                <a:srgbClr val="7030A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Autofit/>
          </a:bodyPr>
          <a:lstStyle/>
          <a:p>
            <a:pPr>
              <a:buNone/>
            </a:pPr>
            <a:r>
              <a:rPr lang="en-US" sz="2800" dirty="0" smtClean="0">
                <a:solidFill>
                  <a:srgbClr val="7030A0"/>
                </a:solidFill>
              </a:rPr>
              <a:t>          </a:t>
            </a:r>
            <a:r>
              <a:rPr lang="en-US" sz="2800" b="1" dirty="0" smtClean="0">
                <a:solidFill>
                  <a:srgbClr val="7030A0"/>
                </a:solidFill>
              </a:rPr>
              <a:t>20,</a:t>
            </a:r>
            <a:r>
              <a:rPr lang="en-US" sz="2800" dirty="0" smtClean="0">
                <a:solidFill>
                  <a:srgbClr val="7030A0"/>
                </a:solidFill>
              </a:rPr>
              <a:t>In Allen’s fever Chill, heat, sweat, stages related rubrics are mentioned separately. Alternations in, chill, heat, sweat, cold, rigor, stages related rubrics are not mentioned separately. But alternations in stages of fever related rubrics are mentioned as sub rubrics under main rubrics.</a:t>
            </a:r>
          </a:p>
          <a:p>
            <a:pPr>
              <a:buNone/>
            </a:pPr>
            <a:r>
              <a:rPr lang="en-US" sz="2800" dirty="0" smtClean="0">
                <a:solidFill>
                  <a:srgbClr val="7030A0"/>
                </a:solidFill>
              </a:rPr>
              <a:t>               In BTPB alternations in, chill, heat, sweat, shivering, stages related rubrics are mentioned.</a:t>
            </a:r>
          </a:p>
          <a:p>
            <a:pPr>
              <a:buNone/>
            </a:pPr>
            <a:r>
              <a:rPr lang="en-US" sz="2800" dirty="0" smtClean="0">
                <a:solidFill>
                  <a:srgbClr val="7030A0"/>
                </a:solidFill>
              </a:rPr>
              <a:t>               The rubrics are, chill then heat, chill then sweat, chill then heat – then chill, chill then heat – then sweat, chill then heat with sweat, chill and heat at same time, chill with sweat, chill with heat and sweat, chill externally with heat internally, chill internally with heat externally, chill alternating with heat, chill alternating with sweat.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dirty="0" smtClean="0">
                <a:solidFill>
                  <a:srgbClr val="7030A0"/>
                </a:solidFill>
              </a:rPr>
              <a:t>           </a:t>
            </a:r>
            <a:r>
              <a:rPr lang="en-US" sz="2800" dirty="0" smtClean="0">
                <a:solidFill>
                  <a:srgbClr val="7030A0"/>
                </a:solidFill>
              </a:rPr>
              <a:t>Heat then chill, heat then chill – then heat, heat then chill – then heat – then sweat, heat then shivering, heat then sweat, heat then sweat – then chill, heat with shivering, heat with sweat, heat with sweat – then chilliness, heat alternating with shivering, heat alternating with sweat.</a:t>
            </a:r>
          </a:p>
          <a:p>
            <a:pPr>
              <a:buNone/>
            </a:pPr>
            <a:r>
              <a:rPr lang="en-US" sz="2800" dirty="0" smtClean="0">
                <a:solidFill>
                  <a:srgbClr val="7030A0"/>
                </a:solidFill>
              </a:rPr>
              <a:t>           Shivering then heat, shivering then chill, shivering then sweat, shivering with sweat, shivering then chill – then sweat, shivering then heat.</a:t>
            </a:r>
          </a:p>
          <a:p>
            <a:pPr>
              <a:buNone/>
            </a:pPr>
            <a:r>
              <a:rPr lang="en-US" sz="2800" b="1" dirty="0" smtClean="0">
                <a:solidFill>
                  <a:srgbClr val="7030A0"/>
                </a:solidFill>
              </a:rPr>
              <a:t>            21</a:t>
            </a:r>
            <a:r>
              <a:rPr lang="en-US" sz="2800" dirty="0" smtClean="0">
                <a:solidFill>
                  <a:srgbClr val="7030A0"/>
                </a:solidFill>
              </a:rPr>
              <a:t>, In Allen’s fever, Before fever, during fever, after fever, febrile symptoms right side, febrile symptoms left side like  rubrics are mentioned.</a:t>
            </a:r>
          </a:p>
          <a:p>
            <a:pPr>
              <a:buNone/>
            </a:pPr>
            <a:r>
              <a:rPr lang="en-US" sz="2800" dirty="0" smtClean="0">
                <a:solidFill>
                  <a:srgbClr val="7030A0"/>
                </a:solidFill>
              </a:rPr>
              <a:t>                  But symptoms , before, during and after fever paroxysms are mentioned as sub rubrics under main rubrics.</a:t>
            </a:r>
            <a:endParaRPr lang="en-US" sz="2800" dirty="0">
              <a:solidFill>
                <a:srgbClr val="7030A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800" dirty="0" smtClean="0">
                <a:solidFill>
                  <a:srgbClr val="7030A0"/>
                </a:solidFill>
              </a:rPr>
              <a:t>          In BTPB, before fever, during fever, after fever, febrile symptoms right side, febrile symptoms left side, rubrics are mentioned as main rubrics.</a:t>
            </a:r>
            <a:endParaRPr lang="en-US" sz="2800" dirty="0">
              <a:solidFill>
                <a:srgbClr val="7030A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b="1" dirty="0" smtClean="0"/>
              <a:t>         </a:t>
            </a:r>
            <a:r>
              <a:rPr lang="en-US" b="1" dirty="0" smtClean="0">
                <a:solidFill>
                  <a:srgbClr val="7030A0"/>
                </a:solidFill>
              </a:rPr>
              <a:t>COMPARITIVE STUDY OF THERAPEUTICS OF FEVER BY Dr. ALLEN AND FEVER CHAPTER OF KENT’S REPERTORY.</a:t>
            </a:r>
          </a:p>
          <a:p>
            <a:pPr>
              <a:buNone/>
            </a:pPr>
            <a:r>
              <a:rPr lang="en-US" sz="2800" dirty="0" smtClean="0">
                <a:solidFill>
                  <a:srgbClr val="7030A0"/>
                </a:solidFill>
              </a:rPr>
              <a:t>          </a:t>
            </a:r>
            <a:r>
              <a:rPr lang="en-US" sz="2800" b="1" dirty="0" smtClean="0">
                <a:solidFill>
                  <a:srgbClr val="7030A0"/>
                </a:solidFill>
              </a:rPr>
              <a:t>1</a:t>
            </a:r>
            <a:r>
              <a:rPr lang="en-US" sz="2800" dirty="0" smtClean="0">
                <a:solidFill>
                  <a:srgbClr val="7030A0"/>
                </a:solidFill>
              </a:rPr>
              <a:t>, In Allen’s fever, the whole repertory deals with fever.</a:t>
            </a:r>
          </a:p>
          <a:p>
            <a:pPr>
              <a:buNone/>
            </a:pPr>
            <a:r>
              <a:rPr lang="en-US" sz="2800" dirty="0" smtClean="0">
                <a:solidFill>
                  <a:srgbClr val="7030A0"/>
                </a:solidFill>
              </a:rPr>
              <a:t>              In Kent’s repertory, chill, fever, perspiration, chapters are deals with fever and related paroxisms, few other chapters also having few fever related rubrics, mainly of mind and generalities.</a:t>
            </a:r>
          </a:p>
          <a:p>
            <a:pPr>
              <a:buNone/>
            </a:pPr>
            <a:r>
              <a:rPr lang="en-US" sz="2800" dirty="0" smtClean="0">
                <a:solidFill>
                  <a:srgbClr val="7030A0"/>
                </a:solidFill>
              </a:rPr>
              <a:t>        2, In Allen’s fever under main rubric TYPE, various types of fevers are mentioned as sub rubrics.</a:t>
            </a:r>
          </a:p>
          <a:p>
            <a:pPr>
              <a:buNone/>
            </a:pPr>
            <a:r>
              <a:rPr lang="en-US" sz="2800" dirty="0" smtClean="0">
                <a:solidFill>
                  <a:srgbClr val="7030A0"/>
                </a:solidFill>
              </a:rPr>
              <a:t>            (ex) bilious, autumnal, cerebrospinal, malarial, malignant, pernicious, quartan, quotidian, relapsing,  </a:t>
            </a:r>
            <a:endParaRPr lang="en-US" sz="2800" dirty="0">
              <a:solidFill>
                <a:srgbClr val="7030A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remittent, septic, typhoid, typhus, yellow fever, etc.</a:t>
            </a:r>
          </a:p>
          <a:p>
            <a:pPr>
              <a:buNone/>
            </a:pPr>
            <a:r>
              <a:rPr lang="en-US" sz="2800" dirty="0" smtClean="0">
                <a:solidFill>
                  <a:srgbClr val="7030A0"/>
                </a:solidFill>
              </a:rPr>
              <a:t>              In Kent’s repertory, types of fevers related rubrics are mentioned.</a:t>
            </a:r>
          </a:p>
          <a:p>
            <a:pPr>
              <a:buNone/>
            </a:pPr>
            <a:r>
              <a:rPr lang="en-US" sz="2800" dirty="0" smtClean="0">
                <a:solidFill>
                  <a:srgbClr val="7030A0"/>
                </a:solidFill>
              </a:rPr>
              <a:t>              (ex) catarrhal fever, cerebrospinal, gastric, inflammatory, intermittent, puerperal, remittent, septic, yellow fever, etc.</a:t>
            </a:r>
          </a:p>
          <a:p>
            <a:pPr>
              <a:buNone/>
            </a:pPr>
            <a:r>
              <a:rPr lang="en-US" sz="2800" dirty="0" smtClean="0">
                <a:solidFill>
                  <a:srgbClr val="7030A0"/>
                </a:solidFill>
              </a:rPr>
              <a:t>           3, In Allen’s fever, Under the main rubric TIME, fraction of a day related rubrics, particular time related to each paroxisms and stages of fevers are mentioned as sub rubrics.</a:t>
            </a:r>
          </a:p>
          <a:p>
            <a:pPr>
              <a:buNone/>
            </a:pPr>
            <a:r>
              <a:rPr lang="en-US" sz="2800" dirty="0" smtClean="0">
                <a:solidFill>
                  <a:srgbClr val="7030A0"/>
                </a:solidFill>
              </a:rPr>
              <a:t>               In Kent’s repertory, under chill, fever, and perspiration chapters after the general rubrics, fraction of a day related rubrics are mentioned, and particular time related rubrics are mentioned as sub rubrics.</a:t>
            </a:r>
            <a:endParaRPr lang="en-US" sz="2800"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b="1" dirty="0" smtClean="0">
                <a:solidFill>
                  <a:srgbClr val="7030A0"/>
                </a:solidFill>
              </a:rPr>
              <a:t>Preface : </a:t>
            </a:r>
            <a:r>
              <a:rPr lang="en-US" sz="2800" dirty="0" smtClean="0">
                <a:solidFill>
                  <a:srgbClr val="7030A0"/>
                </a:solidFill>
              </a:rPr>
              <a:t>The author says the first edition of this book was published in 1879. After an extended experience in the treatment of intermittent has conclusively verified the teachings of Hahnemann (i.e.) the treatment of intermittent according to the principles mentioned in homoeopathy.</a:t>
            </a:r>
          </a:p>
          <a:p>
            <a:pPr>
              <a:buNone/>
            </a:pPr>
            <a:r>
              <a:rPr lang="en-US" sz="2800" dirty="0" smtClean="0">
                <a:solidFill>
                  <a:srgbClr val="7030A0"/>
                </a:solidFill>
              </a:rPr>
              <a:t>            According to Hahnemann’s teaching the most obstinate and intractable (un manageable) cases occur chiefly in psoric  or tubercular patients, and the more deep the discrasia the more protracted the fever.</a:t>
            </a:r>
          </a:p>
          <a:p>
            <a:pPr>
              <a:buNone/>
            </a:pPr>
            <a:r>
              <a:rPr lang="en-US" sz="2800" dirty="0" smtClean="0">
                <a:solidFill>
                  <a:srgbClr val="7030A0"/>
                </a:solidFill>
              </a:rPr>
              <a:t>           Another clinical fact which has been verified by observations of Homoeopathic physicians, that the use of massive dose of quinine and Peruvian bark suppress the symptoms, it is injurious and increasing the suffering.</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t>        </a:t>
            </a:r>
            <a:r>
              <a:rPr lang="en-US" sz="2800" dirty="0" smtClean="0">
                <a:solidFill>
                  <a:srgbClr val="7030A0"/>
                </a:solidFill>
              </a:rPr>
              <a:t>4, In Allen’s fever, under the main rubric CAUSE, exciting factors for fevers are mentioned</a:t>
            </a:r>
          </a:p>
          <a:p>
            <a:pPr>
              <a:buNone/>
            </a:pPr>
            <a:r>
              <a:rPr lang="en-US" sz="2800" dirty="0" smtClean="0">
                <a:solidFill>
                  <a:srgbClr val="7030A0"/>
                </a:solidFill>
              </a:rPr>
              <a:t>            (ex) mind related factors, diet related, exposure, infection, mechanical injury, weather, etc, are mentioned.</a:t>
            </a:r>
          </a:p>
          <a:p>
            <a:pPr>
              <a:buNone/>
            </a:pPr>
            <a:r>
              <a:rPr lang="en-US" sz="2800" dirty="0" smtClean="0">
                <a:solidFill>
                  <a:srgbClr val="7030A0"/>
                </a:solidFill>
              </a:rPr>
              <a:t>            In Kent’s repertory, cause related rubrics are not mentioned.</a:t>
            </a:r>
          </a:p>
          <a:p>
            <a:pPr>
              <a:buNone/>
            </a:pPr>
            <a:r>
              <a:rPr lang="en-US" sz="2800" dirty="0" smtClean="0">
                <a:solidFill>
                  <a:srgbClr val="7030A0"/>
                </a:solidFill>
              </a:rPr>
              <a:t>        5, In Allen’s fever, under main rubric PRODROME – conditions occurring during – here other symptoms appearing during fever are mentioned.</a:t>
            </a:r>
          </a:p>
          <a:p>
            <a:pPr>
              <a:buNone/>
            </a:pPr>
            <a:r>
              <a:rPr lang="en-US" sz="2800" dirty="0" smtClean="0">
                <a:solidFill>
                  <a:srgbClr val="7030A0"/>
                </a:solidFill>
              </a:rPr>
              <a:t>            (ex) abdomen distension, appetite loss, cough, eruptions, head ache, thirst, sweating, etc.</a:t>
            </a:r>
          </a:p>
          <a:p>
            <a:pPr>
              <a:buNone/>
            </a:pPr>
            <a:r>
              <a:rPr lang="en-US" sz="2800" dirty="0" smtClean="0">
                <a:solidFill>
                  <a:srgbClr val="7030A0"/>
                </a:solidFill>
              </a:rPr>
              <a:t>            In Kent’s repertory, other symptoms appearing during fever related few rubrics are mentioned in other chapters.</a:t>
            </a:r>
            <a:endParaRPr lang="en-US" sz="2800" dirty="0">
              <a:solidFill>
                <a:srgbClr val="7030A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6, In Allen’s fever Chill stage related main and sub rubrics are mentioned.</a:t>
            </a:r>
          </a:p>
          <a:p>
            <a:pPr>
              <a:buNone/>
            </a:pPr>
            <a:r>
              <a:rPr lang="en-US" sz="2800" dirty="0" smtClean="0">
                <a:solidFill>
                  <a:srgbClr val="7030A0"/>
                </a:solidFill>
              </a:rPr>
              <a:t>              In Kent’s repertory, chill stage related rubrics are mentioned in chapters, chill, fever and few rubrics are mentioned in other chapters.</a:t>
            </a:r>
          </a:p>
          <a:p>
            <a:pPr>
              <a:buNone/>
            </a:pPr>
            <a:r>
              <a:rPr lang="en-US" sz="2800" dirty="0" smtClean="0">
                <a:solidFill>
                  <a:srgbClr val="7030A0"/>
                </a:solidFill>
              </a:rPr>
              <a:t>          7, In Allen’s fever, heat stage related main and sub rubrics are mentioned.</a:t>
            </a:r>
          </a:p>
          <a:p>
            <a:pPr>
              <a:buNone/>
            </a:pPr>
            <a:r>
              <a:rPr lang="en-US" sz="2800" dirty="0" smtClean="0">
                <a:solidFill>
                  <a:srgbClr val="7030A0"/>
                </a:solidFill>
              </a:rPr>
              <a:t>               In Kent’s repertory, heat stage related rubrics are mentioned in fever chapter and also few rubrics in other chapters. </a:t>
            </a:r>
          </a:p>
          <a:p>
            <a:pPr>
              <a:buNone/>
            </a:pPr>
            <a:r>
              <a:rPr lang="en-US" sz="2800" dirty="0" smtClean="0">
                <a:solidFill>
                  <a:srgbClr val="7030A0"/>
                </a:solidFill>
              </a:rPr>
              <a:t>           8. In Allen’s fever, cold stage related main rubrics are not mentioned, but cold stage related sub rubrics are mentioned under other main rubrics.</a:t>
            </a:r>
            <a:endParaRPr lang="en-US" sz="2800" dirty="0">
              <a:solidFill>
                <a:srgbClr val="7030A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In Kent’s repertory, cold stage related rubrics are mentioned in chill, fever, sweat and generalities chapters, few rubrics in other chapters also.</a:t>
            </a:r>
          </a:p>
          <a:p>
            <a:pPr>
              <a:buNone/>
            </a:pPr>
            <a:r>
              <a:rPr lang="en-US" sz="2800" dirty="0" smtClean="0">
                <a:solidFill>
                  <a:srgbClr val="7030A0"/>
                </a:solidFill>
              </a:rPr>
              <a:t>         9, In Allen’s fever Sweat stage related main and sub rubrics are mentioned.</a:t>
            </a:r>
          </a:p>
          <a:p>
            <a:pPr>
              <a:buNone/>
            </a:pPr>
            <a:r>
              <a:rPr lang="en-US" sz="2800" dirty="0" smtClean="0">
                <a:solidFill>
                  <a:srgbClr val="7030A0"/>
                </a:solidFill>
              </a:rPr>
              <a:t>             In Kent’s repertory, mostly the sweat stage related rubrics are mentioned under perspiration chapter, chill, fever, and some other chapters also.</a:t>
            </a:r>
          </a:p>
          <a:p>
            <a:pPr>
              <a:buNone/>
            </a:pPr>
            <a:r>
              <a:rPr lang="en-US" sz="2800" dirty="0" smtClean="0">
                <a:solidFill>
                  <a:srgbClr val="7030A0"/>
                </a:solidFill>
              </a:rPr>
              <a:t>         10, In Allen’s fever, under main rubric, appetite, taste, tongue, etc, symptoms is mentioned, under this sub rubrics are mentioned.</a:t>
            </a:r>
          </a:p>
          <a:p>
            <a:pPr>
              <a:buNone/>
            </a:pPr>
            <a:r>
              <a:rPr lang="en-US" sz="2800" dirty="0" smtClean="0">
                <a:solidFill>
                  <a:srgbClr val="7030A0"/>
                </a:solidFill>
              </a:rPr>
              <a:t>                In Kent’s repertory, appetite, tongue, taste, relater rubrics mentioned under related chapters, stomach , mouth, etc.</a:t>
            </a:r>
            <a:endParaRPr lang="en-US" sz="2800" dirty="0">
              <a:solidFill>
                <a:srgbClr val="7030A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11, In Allen’s fever A pyrexia symptoms during rubric is mentioned.</a:t>
            </a:r>
          </a:p>
          <a:p>
            <a:pPr>
              <a:buNone/>
            </a:pPr>
            <a:r>
              <a:rPr lang="en-US" sz="2800" dirty="0" smtClean="0">
                <a:solidFill>
                  <a:srgbClr val="7030A0"/>
                </a:solidFill>
              </a:rPr>
              <a:t>                In Kent’s repertory, a pyrexia related rubrics are not mentioned frequently, but in few other chapters rubrics are mentioned such as “with out fever” (skin heat with out fever).</a:t>
            </a:r>
          </a:p>
          <a:p>
            <a:pPr>
              <a:buNone/>
            </a:pPr>
            <a:r>
              <a:rPr lang="en-US" sz="2800" dirty="0" smtClean="0">
                <a:solidFill>
                  <a:srgbClr val="7030A0"/>
                </a:solidFill>
              </a:rPr>
              <a:t>         12, In Allen’s fever, typhoid, typhus, prodromic stage related rubrics are mentioned.</a:t>
            </a:r>
          </a:p>
          <a:p>
            <a:pPr>
              <a:buNone/>
            </a:pPr>
            <a:r>
              <a:rPr lang="en-US" sz="2800" dirty="0" smtClean="0">
                <a:solidFill>
                  <a:srgbClr val="7030A0"/>
                </a:solidFill>
              </a:rPr>
              <a:t>                In Kent’s repertory such type of rubrics are not mentioned.</a:t>
            </a:r>
          </a:p>
          <a:p>
            <a:pPr>
              <a:buNone/>
            </a:pPr>
            <a:r>
              <a:rPr lang="en-US" sz="2800" dirty="0" smtClean="0">
                <a:solidFill>
                  <a:srgbClr val="7030A0"/>
                </a:solidFill>
              </a:rPr>
              <a:t>         13, In Allen’s fever, symptoms related to mind during fever condition are mentioned.</a:t>
            </a:r>
          </a:p>
          <a:p>
            <a:pPr>
              <a:buNone/>
            </a:pPr>
            <a:r>
              <a:rPr lang="en-US" sz="2800" dirty="0" smtClean="0">
                <a:solidFill>
                  <a:srgbClr val="7030A0"/>
                </a:solidFill>
              </a:rPr>
              <a:t>                In Kent’s repertory, under mind chapter few fever related rubrics are mentioned.</a:t>
            </a:r>
            <a:endParaRPr lang="en-US" sz="2800" dirty="0">
              <a:solidFill>
                <a:srgbClr val="7030A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dirty="0" smtClean="0">
                <a:solidFill>
                  <a:srgbClr val="7030A0"/>
                </a:solidFill>
              </a:rPr>
              <a:t>        </a:t>
            </a:r>
            <a:r>
              <a:rPr lang="en-US" sz="2800" dirty="0" smtClean="0">
                <a:solidFill>
                  <a:srgbClr val="7030A0"/>
                </a:solidFill>
              </a:rPr>
              <a:t>14, In Allen’s fever, sensorium related main rubric is mentioned with related sub rubrics.</a:t>
            </a:r>
          </a:p>
          <a:p>
            <a:pPr>
              <a:buNone/>
            </a:pPr>
            <a:r>
              <a:rPr lang="en-US" sz="2800" dirty="0" smtClean="0">
                <a:solidFill>
                  <a:srgbClr val="7030A0"/>
                </a:solidFill>
              </a:rPr>
              <a:t>                In Kent’s repertory, few sensorium related rubrics during fever are mentioned under vertigo chapter.</a:t>
            </a:r>
          </a:p>
          <a:p>
            <a:pPr>
              <a:buNone/>
            </a:pPr>
            <a:r>
              <a:rPr lang="en-US" sz="2800" dirty="0" smtClean="0">
                <a:solidFill>
                  <a:srgbClr val="7030A0"/>
                </a:solidFill>
              </a:rPr>
              <a:t>          15, In Allen’s fever Symptoms related to anatomical parts and related sensations during fever related rubrics are mentioned.</a:t>
            </a:r>
          </a:p>
          <a:p>
            <a:pPr>
              <a:buNone/>
            </a:pPr>
            <a:r>
              <a:rPr lang="en-US" sz="2800" dirty="0" smtClean="0">
                <a:solidFill>
                  <a:srgbClr val="7030A0"/>
                </a:solidFill>
              </a:rPr>
              <a:t>                 In Kent’s repertory, few fever related rubrics and sub rubrics related to anatomical parts and sensations are mentioned under related chapters.</a:t>
            </a:r>
          </a:p>
          <a:p>
            <a:pPr>
              <a:buNone/>
            </a:pPr>
            <a:r>
              <a:rPr lang="en-US" sz="2800" dirty="0" smtClean="0">
                <a:solidFill>
                  <a:srgbClr val="7030A0"/>
                </a:solidFill>
              </a:rPr>
              <a:t>           16, In Allen’s fever, alternations in fever stages paroxysms related rubrics are mentioned as sub rubrics under main rubrics.</a:t>
            </a:r>
            <a:endParaRPr lang="en-US" sz="2800" dirty="0">
              <a:solidFill>
                <a:srgbClr val="7030A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In Kent’s repertory, alternations of symptoms related, fever, chill, cold, sweat, rigor, stages are mostly mentioned in chapters chill, fever, perspiration and generalities, few in other chapters.</a:t>
            </a:r>
          </a:p>
          <a:p>
            <a:pPr>
              <a:buNone/>
            </a:pPr>
            <a:r>
              <a:rPr lang="en-US" sz="2800" dirty="0" smtClean="0">
                <a:solidFill>
                  <a:srgbClr val="7030A0"/>
                </a:solidFill>
              </a:rPr>
              <a:t>          17, In Allen’s fever Symptoms, before, during, and after fevers are mentioned as sub rubrics under main rubrics.</a:t>
            </a:r>
          </a:p>
          <a:p>
            <a:pPr>
              <a:buNone/>
            </a:pPr>
            <a:r>
              <a:rPr lang="en-US" sz="2800" dirty="0" smtClean="0">
                <a:solidFill>
                  <a:srgbClr val="7030A0"/>
                </a:solidFill>
              </a:rPr>
              <a:t>                 In Kent’s repertory, under time related rubrics  fraction of a day related and during, after, before fever related rubrics are mentioned.</a:t>
            </a:r>
          </a:p>
          <a:p>
            <a:pPr>
              <a:buNone/>
            </a:pPr>
            <a:r>
              <a:rPr lang="en-US" sz="2800" dirty="0" smtClean="0">
                <a:solidFill>
                  <a:srgbClr val="7030A0"/>
                </a:solidFill>
              </a:rPr>
              <a:t>          18, In Allen’s fever Pulse related sub rubrics are mentioned under main rubrics.</a:t>
            </a:r>
          </a:p>
          <a:p>
            <a:pPr>
              <a:buNone/>
            </a:pPr>
            <a:r>
              <a:rPr lang="en-US" sz="2800" dirty="0" smtClean="0">
                <a:solidFill>
                  <a:srgbClr val="7030A0"/>
                </a:solidFill>
              </a:rPr>
              <a:t>                 In Kent’s repertory, pulse and circulation related rubrics are mentioned under, fever, chest, generalities chapters (under pulse). </a:t>
            </a:r>
          </a:p>
          <a:p>
            <a:pPr>
              <a:buNone/>
            </a:pPr>
            <a:r>
              <a:rPr lang="en-US" sz="2800" dirty="0" smtClean="0"/>
              <a:t>         </a:t>
            </a:r>
          </a:p>
          <a:p>
            <a:pPr>
              <a:buNone/>
            </a:pPr>
            <a:r>
              <a:rPr lang="en-US" sz="2800" dirty="0" smtClean="0"/>
              <a:t>                </a:t>
            </a:r>
            <a:endParaRPr lang="en-US"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b="1" dirty="0" smtClean="0">
                <a:solidFill>
                  <a:srgbClr val="7030A0"/>
                </a:solidFill>
              </a:rPr>
              <a:t>    COMPARITIVE STUDY OF THERAPEUTICS OF            FEVER BY DR. H. C. ALLEN AND FEVER     CHAPTER DR. C.M. BOGER’S – BBCR.</a:t>
            </a:r>
          </a:p>
          <a:p>
            <a:pPr>
              <a:buNone/>
            </a:pPr>
            <a:r>
              <a:rPr lang="en-US" sz="2800" dirty="0" smtClean="0">
                <a:solidFill>
                  <a:srgbClr val="7030A0"/>
                </a:solidFill>
              </a:rPr>
              <a:t>     1, In Allen’s fever, the whole book, i.e., the principles, therapeutic part, repertory part, all deals with fever and related symptoms.</a:t>
            </a:r>
          </a:p>
          <a:p>
            <a:pPr>
              <a:buNone/>
            </a:pPr>
            <a:r>
              <a:rPr lang="en-US" sz="2800" dirty="0" smtClean="0">
                <a:solidFill>
                  <a:srgbClr val="7030A0"/>
                </a:solidFill>
              </a:rPr>
              <a:t>         In BBCR, the 49</a:t>
            </a:r>
            <a:r>
              <a:rPr lang="en-US" sz="2800" baseline="30000" dirty="0" smtClean="0">
                <a:solidFill>
                  <a:srgbClr val="7030A0"/>
                </a:solidFill>
              </a:rPr>
              <a:t>th</a:t>
            </a:r>
            <a:r>
              <a:rPr lang="en-US" sz="2800" dirty="0" smtClean="0">
                <a:solidFill>
                  <a:srgbClr val="7030A0"/>
                </a:solidFill>
              </a:rPr>
              <a:t> chapter , i.e., fever chapter deals with, fever, circulation, chill, shivering, heat, fever in general and sweat related rubrics.</a:t>
            </a:r>
          </a:p>
          <a:p>
            <a:pPr>
              <a:buNone/>
            </a:pPr>
            <a:r>
              <a:rPr lang="en-US" sz="2800" dirty="0" smtClean="0">
                <a:solidFill>
                  <a:srgbClr val="7030A0"/>
                </a:solidFill>
              </a:rPr>
              <a:t>     2, In Allen’s fever, under main rubric TYPE, the sub rubrics are mentioned in pathologically diagnostic terms, sub rubrics related to different type of fevers are mentioned.</a:t>
            </a:r>
          </a:p>
          <a:p>
            <a:pPr>
              <a:buNone/>
            </a:pPr>
            <a:r>
              <a:rPr lang="en-US" sz="2800" dirty="0" smtClean="0">
                <a:solidFill>
                  <a:srgbClr val="7030A0"/>
                </a:solidFill>
              </a:rPr>
              <a:t>         (ex) autumnal, cerebrospinal, epidemic, endemic, epileptic, intermittent, malarial, malignant, septic,  </a:t>
            </a:r>
            <a:endParaRPr lang="en-US" sz="2800" dirty="0">
              <a:solidFill>
                <a:srgbClr val="7030A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t>         </a:t>
            </a:r>
            <a:r>
              <a:rPr lang="en-US" sz="2800" dirty="0" smtClean="0">
                <a:solidFill>
                  <a:srgbClr val="7030A0"/>
                </a:solidFill>
              </a:rPr>
              <a:t>pernicious, quartan, quotidian, relapsing, remittent, typhoid, typhus, yellow fever, etc.</a:t>
            </a:r>
          </a:p>
          <a:p>
            <a:pPr>
              <a:buNone/>
            </a:pPr>
            <a:r>
              <a:rPr lang="en-US" sz="2800" dirty="0" smtClean="0">
                <a:solidFill>
                  <a:srgbClr val="7030A0"/>
                </a:solidFill>
              </a:rPr>
              <a:t>          In BBCR, in the fever chapter, under the heading, pathological type, few types of fevers are mentioned as main rubrics.</a:t>
            </a:r>
          </a:p>
          <a:p>
            <a:pPr>
              <a:buNone/>
            </a:pPr>
            <a:r>
              <a:rPr lang="en-US" sz="2800" dirty="0" smtClean="0">
                <a:solidFill>
                  <a:srgbClr val="7030A0"/>
                </a:solidFill>
              </a:rPr>
              <a:t>           (ex) adynamic, bilious, catarrhal, gastric, hectic, inflammatory, intermittent, yearly, quotidian, measles, milk (lactic), puerperal, putrid, typhoid, typhus, worm, yellow fever, etc.</a:t>
            </a:r>
          </a:p>
          <a:p>
            <a:pPr>
              <a:buNone/>
            </a:pPr>
            <a:r>
              <a:rPr lang="en-US" sz="2800" dirty="0" smtClean="0">
                <a:solidFill>
                  <a:srgbClr val="7030A0"/>
                </a:solidFill>
              </a:rPr>
              <a:t>         3, In Allen’s fever, under main rubric TIME, fever related to fraction of a day related rubrics, and particular time related rubrics are mentioned, the time related to each paroxysms are mentioned</a:t>
            </a:r>
            <a:r>
              <a:rPr lang="en-US" sz="2800" dirty="0" smtClean="0"/>
              <a:t>.</a:t>
            </a:r>
            <a:endParaRPr lang="en-US"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dirty="0" smtClean="0">
                <a:solidFill>
                  <a:srgbClr val="7030A0"/>
                </a:solidFill>
              </a:rPr>
              <a:t>          </a:t>
            </a:r>
            <a:r>
              <a:rPr lang="en-US" sz="2800" dirty="0" smtClean="0">
                <a:solidFill>
                  <a:srgbClr val="7030A0"/>
                </a:solidFill>
              </a:rPr>
              <a:t>In BBCR, time related rubrics are mentioned, here fraction of a day related rubrics and few particular time related rubrics are mentioned under, shivering, sweat, heat and fever in general headings, time related rubrics are mentioned under the heading time of above mentioned heading.</a:t>
            </a:r>
          </a:p>
          <a:p>
            <a:pPr>
              <a:buNone/>
            </a:pPr>
            <a:r>
              <a:rPr lang="en-US" sz="2800" dirty="0" smtClean="0">
                <a:solidFill>
                  <a:srgbClr val="7030A0"/>
                </a:solidFill>
              </a:rPr>
              <a:t>        4, In Allen’s fever, under the main rubric CAUSE, - attacks brought on by - exciting factors of fevers are mentioned.</a:t>
            </a:r>
          </a:p>
          <a:p>
            <a:pPr>
              <a:buNone/>
            </a:pPr>
            <a:r>
              <a:rPr lang="en-US" sz="2800" dirty="0" smtClean="0">
                <a:solidFill>
                  <a:srgbClr val="7030A0"/>
                </a:solidFill>
              </a:rPr>
              <a:t>        (ex) mental factors, diet related factors, exposure, infection, mechanical injury, weather, whooping cough during, etc.</a:t>
            </a:r>
          </a:p>
          <a:p>
            <a:pPr>
              <a:buNone/>
            </a:pPr>
            <a:r>
              <a:rPr lang="en-US" sz="2800" dirty="0" smtClean="0">
                <a:solidFill>
                  <a:srgbClr val="7030A0"/>
                </a:solidFill>
              </a:rPr>
              <a:t>            In BBCR cause or exciting factors of fevers are not mentioned separately.</a:t>
            </a:r>
            <a:endParaRPr lang="en-US" sz="2800" dirty="0">
              <a:solidFill>
                <a:srgbClr val="7030A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solidFill>
                  <a:srgbClr val="7030A0"/>
                </a:solidFill>
              </a:rPr>
              <a:t>         </a:t>
            </a:r>
            <a:r>
              <a:rPr lang="en-US" sz="2800" dirty="0" smtClean="0">
                <a:solidFill>
                  <a:srgbClr val="7030A0"/>
                </a:solidFill>
              </a:rPr>
              <a:t>5, In Allen’s fever, under the main rubric PRODROME – conditions occurring during – here the symptoms appearing in the anatomical parts, few physical general symptoms, mental general symptoms, few sensations related to fever are mentioned. </a:t>
            </a:r>
          </a:p>
          <a:p>
            <a:pPr>
              <a:buNone/>
            </a:pPr>
            <a:r>
              <a:rPr lang="en-US" sz="2800" dirty="0" smtClean="0">
                <a:solidFill>
                  <a:srgbClr val="7030A0"/>
                </a:solidFill>
              </a:rPr>
              <a:t>          (ex) abdomen distension of, appetite loss of, bone pain, colic, cough, eruptions, head ache, heart palpitation, hunger, irritable, malaise, liver constant pain, nausea, sleep restless, sweating, thirst, vomiting, vertigo, urine incontinence, act.</a:t>
            </a:r>
          </a:p>
          <a:p>
            <a:pPr>
              <a:buNone/>
            </a:pPr>
            <a:r>
              <a:rPr lang="en-US" sz="2800" dirty="0" smtClean="0">
                <a:solidFill>
                  <a:srgbClr val="7030A0"/>
                </a:solidFill>
              </a:rPr>
              <a:t>               In BBCR, mental general symptoms, physical general symptoms, and symptoms appearing in the anatomical parts, few sensations are mentioned</a:t>
            </a:r>
            <a:endParaRPr lang="en-US" sz="2800"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Hahnemann’s lesion in the chronic diseases on the treatment of acute syphilis must applied to fevers.</a:t>
            </a:r>
          </a:p>
          <a:p>
            <a:pPr>
              <a:buNone/>
            </a:pPr>
            <a:r>
              <a:rPr lang="en-US" sz="2800" dirty="0" smtClean="0">
                <a:solidFill>
                  <a:srgbClr val="7030A0"/>
                </a:solidFill>
              </a:rPr>
              <a:t>          As per organon of medicine acute diseases are generally only a transitory (lasting few days) out break, an explosion of latent (hidden or inactive) psoric affection.</a:t>
            </a:r>
          </a:p>
          <a:p>
            <a:pPr>
              <a:buNone/>
            </a:pPr>
            <a:r>
              <a:rPr lang="en-US" sz="2800" dirty="0" smtClean="0">
                <a:solidFill>
                  <a:srgbClr val="7030A0"/>
                </a:solidFill>
              </a:rPr>
              <a:t>           This volume includes the therapeutics of typhoid, typhus and fevers of every grade and name, from acute sporadic and epidemic intermittent to the malignant type of malarial fevers of the tropics.</a:t>
            </a:r>
          </a:p>
          <a:p>
            <a:pPr>
              <a:buNone/>
            </a:pPr>
            <a:r>
              <a:rPr lang="en-US" sz="2800" dirty="0" smtClean="0">
                <a:solidFill>
                  <a:srgbClr val="7030A0"/>
                </a:solidFill>
              </a:rPr>
              <a:t>            For the use of this book individual characteristic features are considered not the fevers (i.e.) the diagnostic names of the fevers. The individual with</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under concomitants, chill, heat and fever in general, and sweat headings. First general rubric is mentioned as concomitants in general (p 1063), then headings are mentioned as, mind, head, external head, eyes, like wise anatomical parts are mentioned, under which main and sub rubrics are mentioned</a:t>
            </a:r>
          </a:p>
          <a:p>
            <a:pPr>
              <a:buNone/>
            </a:pPr>
            <a:r>
              <a:rPr lang="en-US" sz="2800" dirty="0" smtClean="0">
                <a:solidFill>
                  <a:srgbClr val="7030A0"/>
                </a:solidFill>
              </a:rPr>
              <a:t>          6, In Allen’s fever, under chill conditions various main rubrics are mentioned, followed by sub rubrics. The main rubrics are the following :</a:t>
            </a:r>
          </a:p>
          <a:p>
            <a:pPr>
              <a:buNone/>
            </a:pPr>
            <a:r>
              <a:rPr lang="en-US" sz="2800" dirty="0" smtClean="0">
                <a:solidFill>
                  <a:srgbClr val="7030A0"/>
                </a:solidFill>
              </a:rPr>
              <a:t>            Concomitants of chill, chill begins in, chill location of – chill parts affected location of, chill aggravated, chill ameliorated, symptoms during the chill, chill character of, chill symptoms during, chill followed by.</a:t>
            </a:r>
            <a:endParaRPr lang="en-US" sz="2800" dirty="0">
              <a:solidFill>
                <a:srgbClr val="7030A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In BBCR, under the heading chill ( p1020)related rubrics are mentioned, first the general rubric “chill predominate in general”, follows the sub rubrics related to chill.</a:t>
            </a:r>
          </a:p>
          <a:p>
            <a:pPr>
              <a:buNone/>
            </a:pPr>
            <a:r>
              <a:rPr lang="en-US" sz="2800" dirty="0" smtClean="0">
                <a:solidFill>
                  <a:srgbClr val="7030A0"/>
                </a:solidFill>
              </a:rPr>
              <a:t>          Next heading is partial chill (p 1022) , starts with general rubric, “partial chill in general”, follows sub rubrics related to partial chill.</a:t>
            </a:r>
          </a:p>
          <a:p>
            <a:pPr>
              <a:buNone/>
            </a:pPr>
            <a:r>
              <a:rPr lang="en-US" sz="2800" dirty="0" smtClean="0">
                <a:solidFill>
                  <a:srgbClr val="7030A0"/>
                </a:solidFill>
              </a:rPr>
              <a:t>        Chill time heading is given separately (1031), in this chill related to fraction of a day related rubrics are mentioned, under the rubric chill returning at (1032),particular time related rubrics are mentioned.</a:t>
            </a:r>
          </a:p>
          <a:p>
            <a:pPr>
              <a:buNone/>
            </a:pPr>
            <a:r>
              <a:rPr lang="en-US" sz="2800" dirty="0" smtClean="0">
                <a:solidFill>
                  <a:srgbClr val="7030A0"/>
                </a:solidFill>
              </a:rPr>
              <a:t>         Chill aggravation heading (1033), rubrics related to aggravation of chill are mentioned.</a:t>
            </a:r>
          </a:p>
          <a:p>
            <a:pPr>
              <a:buNone/>
            </a:pPr>
            <a:r>
              <a:rPr lang="en-US" sz="2800" dirty="0" smtClean="0">
                <a:solidFill>
                  <a:srgbClr val="7030A0"/>
                </a:solidFill>
              </a:rPr>
              <a:t>         Under chill amelioration heading (1036), rubrics</a:t>
            </a:r>
            <a:endParaRPr lang="en-US" sz="2800" dirty="0">
              <a:solidFill>
                <a:srgbClr val="7030A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800" dirty="0" smtClean="0"/>
              <a:t>        </a:t>
            </a:r>
            <a:r>
              <a:rPr lang="en-US" sz="2800" dirty="0" smtClean="0">
                <a:solidFill>
                  <a:srgbClr val="7030A0"/>
                </a:solidFill>
              </a:rPr>
              <a:t>related to amelioration of chill are mentioned.</a:t>
            </a:r>
          </a:p>
          <a:p>
            <a:pPr>
              <a:buNone/>
            </a:pPr>
            <a:r>
              <a:rPr lang="en-US" sz="2800" dirty="0" smtClean="0">
                <a:solidFill>
                  <a:srgbClr val="7030A0"/>
                </a:solidFill>
              </a:rPr>
              <a:t>            Under concomitants heading (p 1036), the symptoms appearing along with chill are mentioned. First parts and sensations are mentioned as headings</a:t>
            </a:r>
          </a:p>
          <a:p>
            <a:pPr>
              <a:buNone/>
            </a:pPr>
            <a:r>
              <a:rPr lang="en-US" sz="2800" dirty="0" smtClean="0">
                <a:solidFill>
                  <a:srgbClr val="7030A0"/>
                </a:solidFill>
              </a:rPr>
              <a:t>     (ex) mind, head, eyes, vision, etc, and rubrics follows the headings.</a:t>
            </a:r>
          </a:p>
          <a:p>
            <a:pPr>
              <a:buNone/>
            </a:pPr>
            <a:r>
              <a:rPr lang="en-US" sz="2800" dirty="0" smtClean="0">
                <a:solidFill>
                  <a:srgbClr val="7030A0"/>
                </a:solidFill>
              </a:rPr>
              <a:t>         7, In Allen’s fever, cold stage related rubrics are not mentioned as main rubrics, but under other main rubrics cold stage related sub rubrics are mentioned.</a:t>
            </a:r>
          </a:p>
          <a:p>
            <a:pPr>
              <a:buNone/>
            </a:pPr>
            <a:r>
              <a:rPr lang="en-US" sz="2800" dirty="0" smtClean="0">
                <a:solidFill>
                  <a:srgbClr val="7030A0"/>
                </a:solidFill>
              </a:rPr>
              <a:t>           In BBCR, cold stage related rubrics are mentioned under the heading coldness. “Cold in general” is a general rubric, under this few sub rubrics are mentioned. Next general rubric is “partial coldness” (1025) under this many sub rubrics are mentioned</a:t>
            </a:r>
            <a:r>
              <a:rPr lang="en-US" sz="2800" dirty="0" smtClean="0"/>
              <a:t>.</a:t>
            </a:r>
            <a:endParaRPr lang="en-US" sz="2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8,In Allen’s fever Shivering related main rubrics are not mentioned, but under other main rubrics shivering related sub rubrics are mentioned.</a:t>
            </a:r>
          </a:p>
          <a:p>
            <a:pPr>
              <a:buNone/>
            </a:pPr>
            <a:r>
              <a:rPr lang="en-US" sz="2800" dirty="0" smtClean="0">
                <a:solidFill>
                  <a:srgbClr val="7030A0"/>
                </a:solidFill>
              </a:rPr>
              <a:t>            In BBCR, shivering related rubrics are mentioned under the heading shivering (p 1030) “shivering in general and partial” are main rubrics follows sub rubrics.</a:t>
            </a:r>
          </a:p>
          <a:p>
            <a:pPr>
              <a:buNone/>
            </a:pPr>
            <a:r>
              <a:rPr lang="en-US" sz="2800" dirty="0" smtClean="0">
                <a:solidFill>
                  <a:srgbClr val="7030A0"/>
                </a:solidFill>
              </a:rPr>
              <a:t>         9, In Allen’s fever, heat stage related main rubrics are mentioned, followed by sub rubrics. The man rubrics are the following :</a:t>
            </a:r>
          </a:p>
          <a:p>
            <a:pPr>
              <a:buNone/>
            </a:pPr>
            <a:r>
              <a:rPr lang="en-US" sz="2800" dirty="0" smtClean="0">
                <a:solidFill>
                  <a:srgbClr val="7030A0"/>
                </a:solidFill>
              </a:rPr>
              <a:t>             Heat aggravated by, heat ameliorated by, heat absent, heat in general, heat symptoms during, heat followed by, heat characteristic of.</a:t>
            </a:r>
            <a:endParaRPr lang="en-US" sz="2800" dirty="0">
              <a:solidFill>
                <a:srgbClr val="7030A0"/>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pPr>
              <a:buNone/>
            </a:pPr>
            <a:r>
              <a:rPr lang="en-US" dirty="0" smtClean="0">
                <a:solidFill>
                  <a:srgbClr val="7030A0"/>
                </a:solidFill>
              </a:rPr>
              <a:t>        </a:t>
            </a:r>
            <a:r>
              <a:rPr lang="en-US" sz="2800" dirty="0" smtClean="0">
                <a:solidFill>
                  <a:srgbClr val="7030A0"/>
                </a:solidFill>
              </a:rPr>
              <a:t>In BBGR, Heat stage related rubrics are mentioned under the heading “heat and fever in general”          (p 1047), under general rubric heat sub rubrics related heat are mentioned.</a:t>
            </a:r>
          </a:p>
          <a:p>
            <a:pPr>
              <a:buNone/>
            </a:pPr>
            <a:r>
              <a:rPr lang="en-US" sz="2800" dirty="0" smtClean="0">
                <a:solidFill>
                  <a:srgbClr val="7030A0"/>
                </a:solidFill>
              </a:rPr>
              <a:t>          Partial heat related rubrics are mentioned under heading partial heat, the general rubric mentioned is “partial heat” (p 1049), followed by many sub rubrics are mentioned. </a:t>
            </a:r>
          </a:p>
          <a:p>
            <a:pPr>
              <a:buNone/>
            </a:pPr>
            <a:r>
              <a:rPr lang="en-US" sz="2800" dirty="0" smtClean="0">
                <a:solidFill>
                  <a:srgbClr val="7030A0"/>
                </a:solidFill>
              </a:rPr>
              <a:t>          Under heat stage next heading is “time”, here the rubrics related to fraction of a day and few particular time related rubrics are mentioned.</a:t>
            </a:r>
          </a:p>
          <a:p>
            <a:pPr>
              <a:buNone/>
            </a:pPr>
            <a:r>
              <a:rPr lang="en-US" sz="2800" dirty="0" smtClean="0">
                <a:solidFill>
                  <a:srgbClr val="7030A0"/>
                </a:solidFill>
              </a:rPr>
              <a:t>           Heat aggravation related rubrics are mentioned under heading “aggravation” (p 10 60).</a:t>
            </a:r>
            <a:endParaRPr lang="en-US" sz="2800" dirty="0">
              <a:solidFill>
                <a:srgbClr val="7030A0"/>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pPr>
              <a:buNone/>
            </a:pPr>
            <a:r>
              <a:rPr lang="en-US" sz="2800" dirty="0" smtClean="0">
                <a:solidFill>
                  <a:srgbClr val="7030A0"/>
                </a:solidFill>
              </a:rPr>
              <a:t>        Heat amelioration related rubrics are mentioned under “amelioration heading” (p 1062).</a:t>
            </a:r>
          </a:p>
          <a:p>
            <a:pPr>
              <a:buNone/>
            </a:pPr>
            <a:r>
              <a:rPr lang="en-US" sz="2800" dirty="0" smtClean="0">
                <a:solidFill>
                  <a:srgbClr val="7030A0"/>
                </a:solidFill>
              </a:rPr>
              <a:t>        Heat concomitant related rubrics are mentioned under “concomitants” heading (p 1063), rubrics are mentioned under anatomical parts, sensations, etc.(mind, head, vision, etc).</a:t>
            </a:r>
          </a:p>
          <a:p>
            <a:pPr>
              <a:buNone/>
            </a:pPr>
            <a:r>
              <a:rPr lang="en-US" sz="2800" dirty="0" smtClean="0">
                <a:solidFill>
                  <a:srgbClr val="7030A0"/>
                </a:solidFill>
              </a:rPr>
              <a:t>          10, In Allen’s fever, sweat stage related main rubrics are mentioned followed by sub rubrics. The main rubrics are the following :</a:t>
            </a:r>
          </a:p>
          <a:p>
            <a:pPr>
              <a:buNone/>
            </a:pPr>
            <a:r>
              <a:rPr lang="en-US" sz="2800" dirty="0" smtClean="0">
                <a:solidFill>
                  <a:srgbClr val="7030A0"/>
                </a:solidFill>
              </a:rPr>
              <a:t>                Sweat aggravated, sweat ameliorated, sweat followed by, aggravation while sweating, sweat absent, sweat in general, sweat predominates, sweat produced by, sweat character of, sweat time of, sweat location of, sweat symptoms during, sweat suppressed, aggravation after sweat, amelioration after sweat.</a:t>
            </a:r>
          </a:p>
          <a:p>
            <a:pPr>
              <a:buNone/>
            </a:pPr>
            <a:endParaRPr lang="en-US" sz="28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solidFill>
                  <a:srgbClr val="7030A0"/>
                </a:solidFill>
              </a:rPr>
              <a:t>          In BBCR, sweat stage is mentioned as separate heading “sweat” (p 1076), “sweat sweatiness in general” is general rubric, followed by sub rubrics.</a:t>
            </a:r>
          </a:p>
          <a:p>
            <a:pPr>
              <a:buNone/>
            </a:pPr>
            <a:r>
              <a:rPr lang="en-US" sz="2800" dirty="0" smtClean="0">
                <a:solidFill>
                  <a:srgbClr val="7030A0"/>
                </a:solidFill>
              </a:rPr>
              <a:t>          Next general rubric is “partial sweat”, followed by sub rubrics.</a:t>
            </a:r>
          </a:p>
          <a:p>
            <a:pPr>
              <a:buNone/>
            </a:pPr>
            <a:r>
              <a:rPr lang="en-US" sz="2800" dirty="0" smtClean="0">
                <a:solidFill>
                  <a:srgbClr val="7030A0"/>
                </a:solidFill>
              </a:rPr>
              <a:t>          Next heading is “sweat time” (1083),fraction of a day related and few other rubrics are mentioned.</a:t>
            </a:r>
          </a:p>
          <a:p>
            <a:pPr>
              <a:buNone/>
            </a:pPr>
            <a:r>
              <a:rPr lang="en-US" sz="2800" dirty="0" smtClean="0">
                <a:solidFill>
                  <a:srgbClr val="7030A0"/>
                </a:solidFill>
              </a:rPr>
              <a:t>          Next heading is “sweat aggravation”, rubrics related to aggravating factors are mentioned.</a:t>
            </a:r>
          </a:p>
          <a:p>
            <a:pPr>
              <a:buNone/>
            </a:pPr>
            <a:r>
              <a:rPr lang="en-US" sz="2800" dirty="0" smtClean="0">
                <a:solidFill>
                  <a:srgbClr val="7030A0"/>
                </a:solidFill>
              </a:rPr>
              <a:t>          Next heading is “sweat amelioration”, rubrics related to ameliorating factors are mentioned.</a:t>
            </a:r>
          </a:p>
          <a:p>
            <a:pPr>
              <a:buNone/>
            </a:pPr>
            <a:r>
              <a:rPr lang="en-US" sz="2800" dirty="0" smtClean="0">
                <a:solidFill>
                  <a:srgbClr val="7030A0"/>
                </a:solidFill>
              </a:rPr>
              <a:t>          Next heading is “sweat concomitants”, the rubrics related to anatomical parts and few sensations are mentioned.</a:t>
            </a:r>
            <a:endParaRPr lang="en-US" sz="2800" dirty="0">
              <a:solidFill>
                <a:srgbClr val="7030A0"/>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a:buNone/>
            </a:pPr>
            <a:r>
              <a:rPr lang="en-US" sz="2800" dirty="0" smtClean="0">
                <a:solidFill>
                  <a:srgbClr val="7030A0"/>
                </a:solidFill>
              </a:rPr>
              <a:t>         11,In Allen’s fever, Alternations in the stages of fever related rubrics are mentioned under other main rubrics as sub rubrics.</a:t>
            </a:r>
          </a:p>
          <a:p>
            <a:pPr>
              <a:buNone/>
            </a:pPr>
            <a:r>
              <a:rPr lang="en-US" sz="2800" dirty="0" smtClean="0">
                <a:solidFill>
                  <a:srgbClr val="7030A0"/>
                </a:solidFill>
              </a:rPr>
              <a:t>               In BBCR, under compound fever (1099) alternations in the stages of fever related rubrics are mentioned under few headings, “beginning with chill” (p 1099), “begging with shivering” (p 1101), “beginning with heat” (1101), “begging with sweat”.</a:t>
            </a:r>
          </a:p>
          <a:p>
            <a:pPr>
              <a:buNone/>
            </a:pPr>
            <a:r>
              <a:rPr lang="en-US" sz="2800" dirty="0" smtClean="0">
                <a:solidFill>
                  <a:srgbClr val="7030A0"/>
                </a:solidFill>
              </a:rPr>
              <a:t>         12,InAllen’s fever Appetite, taste, tongue, etc, symptoms of is mentioned as main rubric.</a:t>
            </a:r>
          </a:p>
          <a:p>
            <a:pPr>
              <a:buNone/>
            </a:pPr>
            <a:r>
              <a:rPr lang="en-US" sz="2800" dirty="0" smtClean="0">
                <a:solidFill>
                  <a:srgbClr val="7030A0"/>
                </a:solidFill>
              </a:rPr>
              <a:t>               In BBCR, appetite, taste tongue, related rubrics are mentioned under all the stages of fever.</a:t>
            </a:r>
          </a:p>
          <a:p>
            <a:pPr>
              <a:buNone/>
            </a:pPr>
            <a:r>
              <a:rPr lang="en-US" sz="2800" dirty="0" smtClean="0">
                <a:solidFill>
                  <a:srgbClr val="7030A0"/>
                </a:solidFill>
              </a:rPr>
              <a:t>         14,In Allen’s fever, Typhoid, typhus, prodromic stage rubric is mentioned as main rubric.</a:t>
            </a:r>
          </a:p>
          <a:p>
            <a:pPr>
              <a:buNone/>
            </a:pPr>
            <a:endParaRPr lang="en-US" sz="2800" dirty="0" smtClean="0"/>
          </a:p>
          <a:p>
            <a:pPr>
              <a:buNone/>
            </a:pPr>
            <a:r>
              <a:rPr lang="en-US" sz="2800" dirty="0" smtClean="0"/>
              <a:t>               </a:t>
            </a:r>
          </a:p>
          <a:p>
            <a:pPr>
              <a:buNone/>
            </a:pPr>
            <a:r>
              <a:rPr lang="en-US" sz="2800" dirty="0" smtClean="0"/>
              <a:t>               </a:t>
            </a:r>
          </a:p>
          <a:p>
            <a:pPr>
              <a:buNone/>
            </a:pPr>
            <a:endParaRPr lang="en-US" sz="2800" dirty="0" smtClean="0"/>
          </a:p>
          <a:p>
            <a:pPr>
              <a:buNone/>
            </a:pPr>
            <a:r>
              <a:rPr lang="en-US" sz="2800" dirty="0" smtClean="0"/>
              <a:t>    </a:t>
            </a:r>
            <a:endParaRPr lang="en-US" sz="2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229600" cy="6858000"/>
          </a:xfrm>
        </p:spPr>
        <p:txBody>
          <a:bodyPr>
            <a:normAutofit/>
          </a:bodyPr>
          <a:lstStyle/>
          <a:p>
            <a:pPr>
              <a:buNone/>
            </a:pPr>
            <a:r>
              <a:rPr lang="en-US" sz="2800" dirty="0" smtClean="0">
                <a:solidFill>
                  <a:srgbClr val="7030A0"/>
                </a:solidFill>
              </a:rPr>
              <a:t>           In BBCR, such types of rubrics are not mentioned.</a:t>
            </a:r>
          </a:p>
          <a:p>
            <a:pPr>
              <a:buNone/>
            </a:pPr>
            <a:r>
              <a:rPr lang="en-US" sz="2800" dirty="0" smtClean="0">
                <a:solidFill>
                  <a:srgbClr val="7030A0"/>
                </a:solidFill>
              </a:rPr>
              <a:t>        15, Symptoms of mind, sensorium, head internal, head external, eyes and sight, hearing and ears, smell and nose, face, gastric, are mentioned as main rubric separately.</a:t>
            </a:r>
          </a:p>
          <a:p>
            <a:pPr>
              <a:buNone/>
            </a:pPr>
            <a:r>
              <a:rPr lang="en-US" sz="2800" dirty="0" smtClean="0">
                <a:solidFill>
                  <a:srgbClr val="7030A0"/>
                </a:solidFill>
              </a:rPr>
              <a:t>            In BBCR, under concomitant headings mentioned under stages of fever, the anatomical parts, mind, sensations, related rubrics are mentioned.</a:t>
            </a:r>
          </a:p>
          <a:p>
            <a:pPr>
              <a:buNone/>
            </a:pPr>
            <a:r>
              <a:rPr lang="en-US" sz="2800" dirty="0" smtClean="0">
                <a:solidFill>
                  <a:srgbClr val="7030A0"/>
                </a:solidFill>
              </a:rPr>
              <a:t>          16, In Allen’s fever, circulation and pulse related rubrics are mentioned under other main rubrics as sub rubrics.</a:t>
            </a:r>
          </a:p>
          <a:p>
            <a:pPr>
              <a:buNone/>
            </a:pPr>
            <a:r>
              <a:rPr lang="en-US" sz="2800" dirty="0" smtClean="0">
                <a:solidFill>
                  <a:srgbClr val="7030A0"/>
                </a:solidFill>
              </a:rPr>
              <a:t>                In BBCR, under heading, blood, circulation, palpitation, time, aggravation, circulation and pulse related rubrics during fever are mentioned. </a:t>
            </a:r>
            <a:endParaRPr lang="en-US" sz="2800"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his or her peculiar idiosyncrasies (abnormal susceptibility to an agent) and constitutional inheritance (hereditary) with which we have to deal.</a:t>
            </a:r>
          </a:p>
          <a:p>
            <a:pPr>
              <a:buNone/>
            </a:pPr>
            <a:r>
              <a:rPr lang="en-US" sz="2800" dirty="0" smtClean="0">
                <a:solidFill>
                  <a:srgbClr val="7030A0"/>
                </a:solidFill>
              </a:rPr>
              <a:t>           The symptoms of the latent psoric affection must be analyzed fully and completely as the symptom of the “Transitory out bust” (lasting few days) the fever paroxysm.</a:t>
            </a:r>
          </a:p>
          <a:p>
            <a:pPr>
              <a:buNone/>
            </a:pPr>
            <a:r>
              <a:rPr lang="en-US" sz="2800" dirty="0" smtClean="0">
                <a:solidFill>
                  <a:srgbClr val="7030A0"/>
                </a:solidFill>
              </a:rPr>
              <a:t>            As a rule family history is much more suggestive of the curative remedy (miasmatic nature) in fevers, than the rapid pulse, high temperature, so family history should be care fully studied.</a:t>
            </a:r>
          </a:p>
          <a:p>
            <a:pPr>
              <a:buNone/>
            </a:pPr>
            <a:r>
              <a:rPr lang="en-US" sz="2800" dirty="0" smtClean="0">
                <a:solidFill>
                  <a:srgbClr val="7030A0"/>
                </a:solidFill>
              </a:rPr>
              <a:t>             The miasmatic approach is the key to unlock the secret of the severity of the attack or the relapsing tendency of the fevers.</a:t>
            </a:r>
          </a:p>
          <a:p>
            <a:pPr>
              <a:buNone/>
            </a:pPr>
            <a:r>
              <a:rPr lang="en-US" sz="2800" dirty="0" smtClean="0">
                <a:solidFill>
                  <a:srgbClr val="7030A0"/>
                </a:solidFill>
              </a:rPr>
              <a:t>             It is the experience of the author that, if the  </a:t>
            </a:r>
          </a:p>
          <a:p>
            <a:pPr>
              <a:buNone/>
            </a:pPr>
            <a:endParaRPr lang="en-US" sz="2000" dirty="0" smtClean="0"/>
          </a:p>
          <a:p>
            <a:pPr>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1689</TotalTime>
  <Words>10620</Words>
  <Application>Microsoft Office PowerPoint</Application>
  <PresentationFormat>On-screen Show (4:3)</PresentationFormat>
  <Paragraphs>410</Paragraphs>
  <Slides>88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88</vt:i4>
      </vt:variant>
    </vt:vector>
  </HeadingPairs>
  <TitlesOfParts>
    <vt:vector size="91" baseType="lpstr">
      <vt:lpstr>Arial</vt:lpstr>
      <vt:lpstr>Calibri</vt:lpstr>
      <vt:lpstr>Office Theme</vt:lpstr>
      <vt:lpstr>THE THERAPEUTICS OF FEVERS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THERAPEUTICS OF FEVER</dc:title>
  <dc:creator>INTEL i3</dc:creator>
  <cp:lastModifiedBy>Admin</cp:lastModifiedBy>
  <cp:revision>211</cp:revision>
  <dcterms:created xsi:type="dcterms:W3CDTF">2018-08-20T03:27:07Z</dcterms:created>
  <dcterms:modified xsi:type="dcterms:W3CDTF">2019-12-28T07:00:24Z</dcterms:modified>
</cp:coreProperties>
</file>